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71" r:id="rId3"/>
    <p:sldId id="257" r:id="rId4"/>
    <p:sldId id="272" r:id="rId5"/>
    <p:sldId id="258" r:id="rId6"/>
    <p:sldId id="274" r:id="rId7"/>
    <p:sldId id="275" r:id="rId8"/>
    <p:sldId id="276" r:id="rId9"/>
    <p:sldId id="259" r:id="rId10"/>
    <p:sldId id="277" r:id="rId11"/>
    <p:sldId id="278" r:id="rId12"/>
    <p:sldId id="261" r:id="rId13"/>
    <p:sldId id="262" r:id="rId14"/>
    <p:sldId id="279" r:id="rId15"/>
    <p:sldId id="263" r:id="rId16"/>
    <p:sldId id="281" r:id="rId17"/>
    <p:sldId id="286" r:id="rId18"/>
    <p:sldId id="283" r:id="rId19"/>
    <p:sldId id="280" r:id="rId20"/>
    <p:sldId id="287" r:id="rId21"/>
    <p:sldId id="292" r:id="rId22"/>
    <p:sldId id="264" r:id="rId23"/>
    <p:sldId id="265" r:id="rId24"/>
    <p:sldId id="289" r:id="rId25"/>
    <p:sldId id="266" r:id="rId26"/>
    <p:sldId id="290" r:id="rId27"/>
    <p:sldId id="267" r:id="rId28"/>
    <p:sldId id="270" r:id="rId29"/>
    <p:sldId id="269" r:id="rId30"/>
    <p:sldId id="268" r:id="rId31"/>
    <p:sldId id="29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493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78" d="100"/>
          <a:sy n="78" d="100"/>
        </p:scale>
        <p:origin x="53" y="28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71" d="100"/>
          <a:sy n="71" d="100"/>
        </p:scale>
        <p:origin x="2952" y="4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403F76-70C6-4825-8B69-B2557C4D813F}" type="datetimeFigureOut">
              <a:rPr lang="en-US" smtClean="0"/>
              <a:t>3/12/2019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1C862-7993-45DC-81BF-89CCCD0397AC}" type="slidenum">
              <a:rPr lang="en-US" smtClean="0"/>
              <a:t>‹#›</a:t>
            </a:fld>
            <a:endParaRPr lang="en-US"/>
          </a:p>
        </p:txBody>
      </p:sp>
    </p:spTree>
    <p:extLst>
      <p:ext uri="{BB962C8B-B14F-4D97-AF65-F5344CB8AC3E}">
        <p14:creationId xmlns:p14="http://schemas.microsoft.com/office/powerpoint/2010/main" val="3331421774"/>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411C862-7993-45DC-81BF-89CCCD0397AC}" type="slidenum">
              <a:rPr lang="en-US" smtClean="0"/>
              <a:t>1</a:t>
            </a:fld>
            <a:endParaRPr lang="en-US"/>
          </a:p>
        </p:txBody>
      </p:sp>
    </p:spTree>
    <p:extLst>
      <p:ext uri="{BB962C8B-B14F-4D97-AF65-F5344CB8AC3E}">
        <p14:creationId xmlns:p14="http://schemas.microsoft.com/office/powerpoint/2010/main" val="72266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1C862-7993-45DC-81BF-89CCCD0397AC}" type="slidenum">
              <a:rPr lang="en-US" smtClean="0"/>
              <a:t>10</a:t>
            </a:fld>
            <a:endParaRPr lang="en-US"/>
          </a:p>
        </p:txBody>
      </p:sp>
    </p:spTree>
    <p:extLst>
      <p:ext uri="{BB962C8B-B14F-4D97-AF65-F5344CB8AC3E}">
        <p14:creationId xmlns:p14="http://schemas.microsoft.com/office/powerpoint/2010/main" val="1175985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1C862-7993-45DC-81BF-89CCCD0397AC}" type="slidenum">
              <a:rPr lang="en-US" smtClean="0"/>
              <a:t>11</a:t>
            </a:fld>
            <a:endParaRPr lang="en-US"/>
          </a:p>
        </p:txBody>
      </p:sp>
    </p:spTree>
    <p:extLst>
      <p:ext uri="{BB962C8B-B14F-4D97-AF65-F5344CB8AC3E}">
        <p14:creationId xmlns:p14="http://schemas.microsoft.com/office/powerpoint/2010/main" val="66710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411C862-7993-45DC-81BF-89CCCD0397AC}" type="slidenum">
              <a:rPr lang="en-US" smtClean="0"/>
              <a:t>12</a:t>
            </a:fld>
            <a:endParaRPr lang="en-US"/>
          </a:p>
        </p:txBody>
      </p:sp>
    </p:spTree>
    <p:extLst>
      <p:ext uri="{BB962C8B-B14F-4D97-AF65-F5344CB8AC3E}">
        <p14:creationId xmlns:p14="http://schemas.microsoft.com/office/powerpoint/2010/main" val="4161377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13</a:t>
            </a:fld>
            <a:endParaRPr lang="en-US"/>
          </a:p>
        </p:txBody>
      </p:sp>
    </p:spTree>
    <p:extLst>
      <p:ext uri="{BB962C8B-B14F-4D97-AF65-F5344CB8AC3E}">
        <p14:creationId xmlns:p14="http://schemas.microsoft.com/office/powerpoint/2010/main" val="133665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14</a:t>
            </a:fld>
            <a:endParaRPr lang="en-US"/>
          </a:p>
        </p:txBody>
      </p:sp>
    </p:spTree>
    <p:extLst>
      <p:ext uri="{BB962C8B-B14F-4D97-AF65-F5344CB8AC3E}">
        <p14:creationId xmlns:p14="http://schemas.microsoft.com/office/powerpoint/2010/main" val="3137248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495800"/>
            <a:ext cx="5486400" cy="4114800"/>
          </a:xfrm>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15</a:t>
            </a:fld>
            <a:endParaRPr lang="en-US"/>
          </a:p>
        </p:txBody>
      </p:sp>
    </p:spTree>
    <p:extLst>
      <p:ext uri="{BB962C8B-B14F-4D97-AF65-F5344CB8AC3E}">
        <p14:creationId xmlns:p14="http://schemas.microsoft.com/office/powerpoint/2010/main" val="583582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16</a:t>
            </a:fld>
            <a:endParaRPr lang="en-US"/>
          </a:p>
        </p:txBody>
      </p:sp>
    </p:spTree>
    <p:extLst>
      <p:ext uri="{BB962C8B-B14F-4D97-AF65-F5344CB8AC3E}">
        <p14:creationId xmlns:p14="http://schemas.microsoft.com/office/powerpoint/2010/main" val="1278733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17</a:t>
            </a:fld>
            <a:endParaRPr lang="en-US"/>
          </a:p>
        </p:txBody>
      </p:sp>
    </p:spTree>
    <p:extLst>
      <p:ext uri="{BB962C8B-B14F-4D97-AF65-F5344CB8AC3E}">
        <p14:creationId xmlns:p14="http://schemas.microsoft.com/office/powerpoint/2010/main" val="378057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18</a:t>
            </a:fld>
            <a:endParaRPr lang="en-US"/>
          </a:p>
        </p:txBody>
      </p:sp>
    </p:spTree>
    <p:extLst>
      <p:ext uri="{BB962C8B-B14F-4D97-AF65-F5344CB8AC3E}">
        <p14:creationId xmlns:p14="http://schemas.microsoft.com/office/powerpoint/2010/main" val="1459196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19</a:t>
            </a:fld>
            <a:endParaRPr lang="en-US"/>
          </a:p>
        </p:txBody>
      </p:sp>
    </p:spTree>
    <p:extLst>
      <p:ext uri="{BB962C8B-B14F-4D97-AF65-F5344CB8AC3E}">
        <p14:creationId xmlns:p14="http://schemas.microsoft.com/office/powerpoint/2010/main" val="2600847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a:t>
            </a:fld>
            <a:endParaRPr lang="en-US"/>
          </a:p>
        </p:txBody>
      </p:sp>
    </p:spTree>
    <p:extLst>
      <p:ext uri="{BB962C8B-B14F-4D97-AF65-F5344CB8AC3E}">
        <p14:creationId xmlns:p14="http://schemas.microsoft.com/office/powerpoint/2010/main" val="2354412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1C862-7993-45DC-81BF-89CCCD0397AC}" type="slidenum">
              <a:rPr lang="en-US" smtClean="0"/>
              <a:t>20</a:t>
            </a:fld>
            <a:endParaRPr lang="en-US"/>
          </a:p>
        </p:txBody>
      </p:sp>
    </p:spTree>
    <p:extLst>
      <p:ext uri="{BB962C8B-B14F-4D97-AF65-F5344CB8AC3E}">
        <p14:creationId xmlns:p14="http://schemas.microsoft.com/office/powerpoint/2010/main" val="68770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21</a:t>
            </a:fld>
            <a:endParaRPr lang="en-US"/>
          </a:p>
        </p:txBody>
      </p:sp>
    </p:spTree>
    <p:extLst>
      <p:ext uri="{BB962C8B-B14F-4D97-AF65-F5344CB8AC3E}">
        <p14:creationId xmlns:p14="http://schemas.microsoft.com/office/powerpoint/2010/main" val="136827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22</a:t>
            </a:fld>
            <a:endParaRPr lang="en-US"/>
          </a:p>
        </p:txBody>
      </p:sp>
    </p:spTree>
    <p:extLst>
      <p:ext uri="{BB962C8B-B14F-4D97-AF65-F5344CB8AC3E}">
        <p14:creationId xmlns:p14="http://schemas.microsoft.com/office/powerpoint/2010/main" val="1641165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23</a:t>
            </a:fld>
            <a:endParaRPr lang="en-US"/>
          </a:p>
        </p:txBody>
      </p:sp>
    </p:spTree>
    <p:extLst>
      <p:ext uri="{BB962C8B-B14F-4D97-AF65-F5344CB8AC3E}">
        <p14:creationId xmlns:p14="http://schemas.microsoft.com/office/powerpoint/2010/main" val="2925981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24</a:t>
            </a:fld>
            <a:endParaRPr lang="en-US"/>
          </a:p>
        </p:txBody>
      </p:sp>
    </p:spTree>
    <p:extLst>
      <p:ext uri="{BB962C8B-B14F-4D97-AF65-F5344CB8AC3E}">
        <p14:creationId xmlns:p14="http://schemas.microsoft.com/office/powerpoint/2010/main" val="67502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25</a:t>
            </a:fld>
            <a:endParaRPr lang="en-US"/>
          </a:p>
        </p:txBody>
      </p:sp>
    </p:spTree>
    <p:extLst>
      <p:ext uri="{BB962C8B-B14F-4D97-AF65-F5344CB8AC3E}">
        <p14:creationId xmlns:p14="http://schemas.microsoft.com/office/powerpoint/2010/main" val="787206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1C862-7993-45DC-81BF-89CCCD0397AC}" type="slidenum">
              <a:rPr lang="en-US" smtClean="0"/>
              <a:t>26</a:t>
            </a:fld>
            <a:endParaRPr lang="en-US"/>
          </a:p>
        </p:txBody>
      </p:sp>
    </p:spTree>
    <p:extLst>
      <p:ext uri="{BB962C8B-B14F-4D97-AF65-F5344CB8AC3E}">
        <p14:creationId xmlns:p14="http://schemas.microsoft.com/office/powerpoint/2010/main" val="1624924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27</a:t>
            </a:fld>
            <a:endParaRPr lang="en-US"/>
          </a:p>
        </p:txBody>
      </p:sp>
    </p:spTree>
    <p:extLst>
      <p:ext uri="{BB962C8B-B14F-4D97-AF65-F5344CB8AC3E}">
        <p14:creationId xmlns:p14="http://schemas.microsoft.com/office/powerpoint/2010/main" val="282382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28</a:t>
            </a:fld>
            <a:endParaRPr lang="en-US"/>
          </a:p>
        </p:txBody>
      </p:sp>
    </p:spTree>
    <p:extLst>
      <p:ext uri="{BB962C8B-B14F-4D97-AF65-F5344CB8AC3E}">
        <p14:creationId xmlns:p14="http://schemas.microsoft.com/office/powerpoint/2010/main" val="990857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29</a:t>
            </a:fld>
            <a:endParaRPr lang="en-US"/>
          </a:p>
        </p:txBody>
      </p:sp>
    </p:spTree>
    <p:extLst>
      <p:ext uri="{BB962C8B-B14F-4D97-AF65-F5344CB8AC3E}">
        <p14:creationId xmlns:p14="http://schemas.microsoft.com/office/powerpoint/2010/main" val="80459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411C862-7993-45DC-81BF-89CCCD0397AC}" type="slidenum">
              <a:rPr lang="en-US" smtClean="0"/>
              <a:t>3</a:t>
            </a:fld>
            <a:endParaRPr lang="en-US"/>
          </a:p>
        </p:txBody>
      </p:sp>
    </p:spTree>
    <p:extLst>
      <p:ext uri="{BB962C8B-B14F-4D97-AF65-F5344CB8AC3E}">
        <p14:creationId xmlns:p14="http://schemas.microsoft.com/office/powerpoint/2010/main" val="1518892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30</a:t>
            </a:fld>
            <a:endParaRPr lang="en-US"/>
          </a:p>
        </p:txBody>
      </p:sp>
    </p:spTree>
    <p:extLst>
      <p:ext uri="{BB962C8B-B14F-4D97-AF65-F5344CB8AC3E}">
        <p14:creationId xmlns:p14="http://schemas.microsoft.com/office/powerpoint/2010/main" val="3744715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1C862-7993-45DC-81BF-89CCCD0397AC}" type="slidenum">
              <a:rPr lang="en-US" smtClean="0"/>
              <a:t>31</a:t>
            </a:fld>
            <a:endParaRPr lang="en-US"/>
          </a:p>
        </p:txBody>
      </p:sp>
    </p:spTree>
    <p:extLst>
      <p:ext uri="{BB962C8B-B14F-4D97-AF65-F5344CB8AC3E}">
        <p14:creationId xmlns:p14="http://schemas.microsoft.com/office/powerpoint/2010/main" val="387664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411C862-7993-45DC-81BF-89CCCD0397AC}" type="slidenum">
              <a:rPr lang="en-US" smtClean="0"/>
              <a:t>4</a:t>
            </a:fld>
            <a:endParaRPr lang="en-US"/>
          </a:p>
        </p:txBody>
      </p:sp>
    </p:spTree>
    <p:extLst>
      <p:ext uri="{BB962C8B-B14F-4D97-AF65-F5344CB8AC3E}">
        <p14:creationId xmlns:p14="http://schemas.microsoft.com/office/powerpoint/2010/main" val="16503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p>
        </p:txBody>
      </p:sp>
      <p:sp>
        <p:nvSpPr>
          <p:cNvPr id="4" name="Slide Number Placeholder 3"/>
          <p:cNvSpPr>
            <a:spLocks noGrp="1"/>
          </p:cNvSpPr>
          <p:nvPr>
            <p:ph type="sldNum" sz="quarter" idx="10"/>
          </p:nvPr>
        </p:nvSpPr>
        <p:spPr/>
        <p:txBody>
          <a:bodyPr/>
          <a:lstStyle/>
          <a:p>
            <a:fld id="{A411C862-7993-45DC-81BF-89CCCD0397AC}" type="slidenum">
              <a:rPr lang="en-US" smtClean="0"/>
              <a:t>5</a:t>
            </a:fld>
            <a:endParaRPr lang="en-US"/>
          </a:p>
        </p:txBody>
      </p:sp>
    </p:spTree>
    <p:extLst>
      <p:ext uri="{BB962C8B-B14F-4D97-AF65-F5344CB8AC3E}">
        <p14:creationId xmlns:p14="http://schemas.microsoft.com/office/powerpoint/2010/main" val="337182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11C862-7993-45DC-81BF-89CCCD0397AC}" type="slidenum">
              <a:rPr lang="en-US" smtClean="0"/>
              <a:t>6</a:t>
            </a:fld>
            <a:endParaRPr lang="en-US"/>
          </a:p>
        </p:txBody>
      </p:sp>
    </p:spTree>
    <p:extLst>
      <p:ext uri="{BB962C8B-B14F-4D97-AF65-F5344CB8AC3E}">
        <p14:creationId xmlns:p14="http://schemas.microsoft.com/office/powerpoint/2010/main" val="1333442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411C862-7993-45DC-81BF-89CCCD0397AC}" type="slidenum">
              <a:rPr lang="en-US" smtClean="0"/>
              <a:t>7</a:t>
            </a:fld>
            <a:endParaRPr lang="en-US"/>
          </a:p>
        </p:txBody>
      </p:sp>
    </p:spTree>
    <p:extLst>
      <p:ext uri="{BB962C8B-B14F-4D97-AF65-F5344CB8AC3E}">
        <p14:creationId xmlns:p14="http://schemas.microsoft.com/office/powerpoint/2010/main" val="2761987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411C862-7993-45DC-81BF-89CCCD0397AC}" type="slidenum">
              <a:rPr lang="en-US" smtClean="0"/>
              <a:t>8</a:t>
            </a:fld>
            <a:endParaRPr lang="en-US"/>
          </a:p>
        </p:txBody>
      </p:sp>
    </p:spTree>
    <p:extLst>
      <p:ext uri="{BB962C8B-B14F-4D97-AF65-F5344CB8AC3E}">
        <p14:creationId xmlns:p14="http://schemas.microsoft.com/office/powerpoint/2010/main" val="807660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A411C862-7993-45DC-81BF-89CCCD0397AC}" type="slidenum">
              <a:rPr lang="en-US" smtClean="0"/>
              <a:t>9</a:t>
            </a:fld>
            <a:endParaRPr lang="en-US"/>
          </a:p>
        </p:txBody>
      </p:sp>
    </p:spTree>
    <p:extLst>
      <p:ext uri="{BB962C8B-B14F-4D97-AF65-F5344CB8AC3E}">
        <p14:creationId xmlns:p14="http://schemas.microsoft.com/office/powerpoint/2010/main" val="1965483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1C946B-F539-4D5D-8A27-B409528DB519}"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663137-5952-47E2-8B37-C7FDDA3588CB}" type="slidenum">
              <a:rPr lang="en-US" smtClean="0"/>
              <a:t>‹#›</a:t>
            </a:fld>
            <a:endParaRPr lang="en-US" dirty="0"/>
          </a:p>
        </p:txBody>
      </p:sp>
    </p:spTree>
    <p:extLst>
      <p:ext uri="{BB962C8B-B14F-4D97-AF65-F5344CB8AC3E}">
        <p14:creationId xmlns:p14="http://schemas.microsoft.com/office/powerpoint/2010/main" val="38952903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C946B-F539-4D5D-8A27-B409528DB519}"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411707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C946B-F539-4D5D-8A27-B409528DB519}"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359806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1C946B-F539-4D5D-8A27-B409528DB519}"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153686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1C946B-F539-4D5D-8A27-B409528DB519}" type="datetimeFigureOut">
              <a:rPr lang="en-US" smtClean="0"/>
              <a:t>3/12/2019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223492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1C946B-F539-4D5D-8A27-B409528DB519}" type="datetimeFigureOut">
              <a:rPr lang="en-US" smtClean="0"/>
              <a:t>3/12/2019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1995060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1C946B-F539-4D5D-8A27-B409528DB519}" type="datetimeFigureOut">
              <a:rPr lang="en-US" smtClean="0"/>
              <a:t>3/12/2019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256638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1C946B-F539-4D5D-8A27-B409528DB519}" type="datetimeFigureOut">
              <a:rPr lang="en-US" smtClean="0"/>
              <a:t>3/12/2019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2301187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1C946B-F539-4D5D-8A27-B409528DB519}" type="datetimeFigureOut">
              <a:rPr lang="en-US" smtClean="0"/>
              <a:t>3/12/2019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410417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C946B-F539-4D5D-8A27-B409528DB519}" type="datetimeFigureOut">
              <a:rPr lang="en-US" smtClean="0"/>
              <a:t>3/12/2019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1892572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1C946B-F539-4D5D-8A27-B409528DB519}" type="datetimeFigureOut">
              <a:rPr lang="en-US" smtClean="0"/>
              <a:t>3/12/2019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63137-5952-47E2-8B37-C7FDDA3588CB}" type="slidenum">
              <a:rPr lang="en-US" smtClean="0"/>
              <a:t>‹#›</a:t>
            </a:fld>
            <a:endParaRPr lang="en-US"/>
          </a:p>
        </p:txBody>
      </p:sp>
    </p:spTree>
    <p:extLst>
      <p:ext uri="{BB962C8B-B14F-4D97-AF65-F5344CB8AC3E}">
        <p14:creationId xmlns:p14="http://schemas.microsoft.com/office/powerpoint/2010/main" val="3132323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C946B-F539-4D5D-8A27-B409528DB519}" type="datetimeFigureOut">
              <a:rPr lang="en-US" smtClean="0"/>
              <a:t>3/12/2019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663137-5952-47E2-8B37-C7FDDA3588CB}" type="slidenum">
              <a:rPr lang="en-US" smtClean="0"/>
              <a:t>‹#›</a:t>
            </a:fld>
            <a:endParaRPr lang="en-US"/>
          </a:p>
        </p:txBody>
      </p:sp>
      <p:pic>
        <p:nvPicPr>
          <p:cNvPr id="1026" name="Picture 2"/>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72000" contrast="-37000"/>
                    </a14:imgEffect>
                  </a14:imgLayer>
                </a14:imgProps>
              </a:ext>
              <a:ext uri="{28A0092B-C50C-407E-A947-70E740481C1C}">
                <a14:useLocalDpi xmlns:a14="http://schemas.microsoft.com/office/drawing/2010/main" val="0"/>
              </a:ext>
            </a:extLst>
          </a:blip>
          <a:srcRect/>
          <a:stretch>
            <a:fillRect/>
          </a:stretch>
        </p:blipFill>
        <p:spPr bwMode="auto">
          <a:xfrm>
            <a:off x="0" y="0"/>
            <a:ext cx="9258300" cy="702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150375" y="6334780"/>
            <a:ext cx="4843250"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Peter J. Jannetta: </a:t>
            </a:r>
            <a:r>
              <a:rPr lang="en-US" sz="2800" b="1" i="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 </a:t>
            </a:r>
            <a:r>
              <a:rPr lang="en-US" sz="2800" b="1" i="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Memorium</a:t>
            </a:r>
            <a:endParaRPr lang="en-US" sz="2800" b="1" i="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26852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7.wdp"/><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ti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77" r="9343" b="8537"/>
          <a:stretch/>
        </p:blipFill>
        <p:spPr bwMode="auto">
          <a:xfrm>
            <a:off x="0" y="1"/>
            <a:ext cx="9220200" cy="701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05200" y="4355"/>
            <a:ext cx="3264572" cy="4092062"/>
          </a:xfrm>
          <a:prstGeom prst="rect">
            <a:avLst/>
          </a:prstGeom>
        </p:spPr>
      </p:pic>
      <p:sp>
        <p:nvSpPr>
          <p:cNvPr id="6" name="Rectangle 5"/>
          <p:cNvSpPr/>
          <p:nvPr/>
        </p:nvSpPr>
        <p:spPr>
          <a:xfrm>
            <a:off x="2150375" y="6334780"/>
            <a:ext cx="4843250" cy="52322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Peter J. Jannetta: </a:t>
            </a:r>
            <a:r>
              <a:rPr lang="en-US" sz="2800" b="1" i="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In </a:t>
            </a:r>
            <a:r>
              <a:rPr lang="en-US" sz="2800" b="1" i="1" cap="none" spc="0"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Memorium</a:t>
            </a:r>
            <a:endParaRPr lang="en-US" sz="2800" b="1" i="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TextBox 3"/>
          <p:cNvSpPr txBox="1"/>
          <p:nvPr/>
        </p:nvSpPr>
        <p:spPr>
          <a:xfrm>
            <a:off x="5638800" y="5114836"/>
            <a:ext cx="3505200" cy="1200329"/>
          </a:xfrm>
          <a:prstGeom prst="rect">
            <a:avLst/>
          </a:prstGeom>
          <a:solidFill>
            <a:srgbClr val="1A493F"/>
          </a:solidFill>
        </p:spPr>
        <p:txBody>
          <a:bodyPr wrap="square" rtlCol="0">
            <a:spAutoFit/>
          </a:bodyPr>
          <a:lstStyle/>
          <a:p>
            <a:pPr marL="117475" lvl="1"/>
            <a:r>
              <a:rPr lang="en-US" dirty="0" smtClean="0">
                <a:solidFill>
                  <a:srgbClr val="92D050"/>
                </a:solidFill>
              </a:rPr>
              <a:t>Tribute to Peter Jannetta by Stephen J. Haines at the 2017 Annual Meeting of the Neurosurgical Society of America</a:t>
            </a:r>
            <a:endParaRPr lang="en-US" dirty="0">
              <a:solidFill>
                <a:srgbClr val="92D050"/>
              </a:solidFill>
            </a:endParaRPr>
          </a:p>
        </p:txBody>
      </p:sp>
    </p:spTree>
    <p:extLst>
      <p:ext uri="{BB962C8B-B14F-4D97-AF65-F5344CB8AC3E}">
        <p14:creationId xmlns:p14="http://schemas.microsoft.com/office/powerpoint/2010/main" val="601483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6486524" cy="5447645"/>
          </a:xfrm>
          <a:prstGeom prst="rect">
            <a:avLst/>
          </a:prstGeom>
          <a:noFill/>
        </p:spPr>
        <p:txBody>
          <a:bodyPr wrap="square" rtlCol="0">
            <a:spAutoFit/>
          </a:bodyPr>
          <a:lstStyle/>
          <a:p>
            <a:r>
              <a:rPr lang="en-US" sz="3200" dirty="0">
                <a:solidFill>
                  <a:schemeClr val="bg1"/>
                </a:solidFill>
              </a:rPr>
              <a:t>He will forever be known for his seminal contribution in identifying the classic lesion causing most cases of what was once known as idiopathic trigeminal neuralgia and </a:t>
            </a:r>
            <a:r>
              <a:rPr lang="en-US" sz="3200" dirty="0" err="1">
                <a:solidFill>
                  <a:schemeClr val="bg1"/>
                </a:solidFill>
              </a:rPr>
              <a:t>hemifacial</a:t>
            </a:r>
            <a:r>
              <a:rPr lang="en-US" sz="3200" dirty="0">
                <a:solidFill>
                  <a:schemeClr val="bg1"/>
                </a:solidFill>
              </a:rPr>
              <a:t> spasm.</a:t>
            </a:r>
          </a:p>
          <a:p>
            <a:endParaRPr lang="en-US" sz="3200" dirty="0" smtClean="0">
              <a:solidFill>
                <a:schemeClr val="bg1"/>
              </a:solidFill>
            </a:endParaRPr>
          </a:p>
          <a:p>
            <a:endParaRPr lang="en-US" sz="3200" dirty="0">
              <a:solidFill>
                <a:schemeClr val="bg1"/>
              </a:solidFill>
            </a:endParaRPr>
          </a:p>
          <a:p>
            <a:endParaRPr lang="en-US" sz="3200" dirty="0" smtClean="0">
              <a:solidFill>
                <a:schemeClr val="bg1"/>
              </a:solidFill>
            </a:endParaRPr>
          </a:p>
          <a:p>
            <a:endParaRPr lang="en-US" sz="3200" dirty="0">
              <a:solidFill>
                <a:schemeClr val="bg1"/>
              </a:solidFill>
            </a:endParaRPr>
          </a:p>
          <a:p>
            <a:endParaRPr lang="en-US" sz="2800" dirty="0">
              <a:solidFill>
                <a:schemeClr val="bg1"/>
              </a:solidFill>
            </a:endParaRPr>
          </a:p>
        </p:txBody>
      </p:sp>
      <p:pic>
        <p:nvPicPr>
          <p:cNvPr id="3" name="Picture 2" descr="8"/>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64" t="38898" b="26450"/>
          <a:stretch>
            <a:fillRect/>
          </a:stretch>
        </p:blipFill>
        <p:spPr>
          <a:xfrm>
            <a:off x="152400" y="3733800"/>
            <a:ext cx="5556776" cy="1371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descr="8"/>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74" b="97007" l="9934" r="89984"/>
                    </a14:imgEffect>
                    <a14:imgEffect>
                      <a14:saturation sat="0"/>
                    </a14:imgEffect>
                  </a14:imgLayer>
                </a14:imgProps>
              </a:ext>
              <a:ext uri="{28A0092B-C50C-407E-A947-70E740481C1C}">
                <a14:useLocalDpi xmlns:a14="http://schemas.microsoft.com/office/drawing/2010/main" val="0"/>
              </a:ext>
            </a:extLst>
          </a:blip>
          <a:srcRect/>
          <a:stretch>
            <a:fillRect/>
          </a:stretch>
        </p:blipFill>
        <p:spPr>
          <a:xfrm>
            <a:off x="4740201" y="2743200"/>
            <a:ext cx="5093947"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52272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609600"/>
            <a:ext cx="7315200" cy="5940088"/>
          </a:xfrm>
          <a:prstGeom prst="rect">
            <a:avLst/>
          </a:prstGeom>
          <a:noFill/>
        </p:spPr>
        <p:txBody>
          <a:bodyPr wrap="square" rtlCol="0">
            <a:spAutoFit/>
          </a:bodyPr>
          <a:lstStyle/>
          <a:p>
            <a:r>
              <a:rPr lang="en-US" sz="3200" dirty="0" smtClean="0">
                <a:solidFill>
                  <a:schemeClr val="bg1"/>
                </a:solidFill>
              </a:rPr>
              <a:t>That </a:t>
            </a:r>
            <a:r>
              <a:rPr lang="en-US" sz="3200" dirty="0">
                <a:solidFill>
                  <a:schemeClr val="bg1"/>
                </a:solidFill>
              </a:rPr>
              <a:t>would have been enough for most of us, but not for Peter</a:t>
            </a:r>
            <a:r>
              <a:rPr lang="en-US" sz="3200" dirty="0" smtClean="0">
                <a:solidFill>
                  <a:schemeClr val="bg1"/>
                </a:solidFill>
              </a:rPr>
              <a:t>…</a:t>
            </a:r>
          </a:p>
          <a:p>
            <a:r>
              <a:rPr lang="en-US" sz="3200" dirty="0">
                <a:solidFill>
                  <a:schemeClr val="bg1"/>
                </a:solidFill>
              </a:rPr>
              <a:t>The bigger concept, that any cranial nerve, and perhaps </a:t>
            </a:r>
            <a:r>
              <a:rPr lang="en-US" sz="3200" dirty="0" smtClean="0">
                <a:solidFill>
                  <a:schemeClr val="bg1"/>
                </a:solidFill>
              </a:rPr>
              <a:t>other </a:t>
            </a:r>
            <a:r>
              <a:rPr lang="en-US" sz="3200" dirty="0">
                <a:solidFill>
                  <a:schemeClr val="bg1"/>
                </a:solidFill>
              </a:rPr>
              <a:t>parts of the brainstem, were susceptible to vascular compression and could produce recognizable clinical syndromes occupied the rest of his life</a:t>
            </a:r>
            <a:r>
              <a:rPr lang="en-US" sz="3200" dirty="0" smtClean="0">
                <a:solidFill>
                  <a:schemeClr val="bg1"/>
                </a:solidFill>
              </a:rPr>
              <a:t>.</a:t>
            </a:r>
            <a:endParaRPr lang="en-US" sz="3200" dirty="0">
              <a:solidFill>
                <a:schemeClr val="bg1"/>
              </a:solidFill>
            </a:endParaRPr>
          </a:p>
          <a:p>
            <a:r>
              <a:rPr lang="en-US" sz="3200" dirty="0">
                <a:solidFill>
                  <a:schemeClr val="bg1"/>
                </a:solidFill>
              </a:rPr>
              <a:t>He recognized the audaciousness of the concept and compared it to </a:t>
            </a:r>
            <a:r>
              <a:rPr lang="en-US" sz="3200" dirty="0" smtClean="0">
                <a:solidFill>
                  <a:schemeClr val="bg1"/>
                </a:solidFill>
              </a:rPr>
              <a:t>opening </a:t>
            </a:r>
            <a:r>
              <a:rPr lang="en-US" sz="3200" dirty="0">
                <a:solidFill>
                  <a:schemeClr val="bg1"/>
                </a:solidFill>
              </a:rPr>
              <a:t>Pandora’s box.</a:t>
            </a:r>
          </a:p>
          <a:p>
            <a:endParaRPr lang="en-US" sz="32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620110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28" descr="Pandora"/>
          <p:cNvPicPr>
            <a:picLocks noChangeAspect="1" noChangeArrowheads="1"/>
          </p:cNvPicPr>
          <p:nvPr/>
        </p:nvPicPr>
        <p:blipFill>
          <a:blip r:embed="rId3">
            <a:extLst>
              <a:ext uri="{28A0092B-C50C-407E-A947-70E740481C1C}">
                <a14:useLocalDpi xmlns:a14="http://schemas.microsoft.com/office/drawing/2010/main" val="0"/>
              </a:ext>
            </a:extLst>
          </a:blip>
          <a:srcRect l="3615" t="2852" r="1205" b="5910"/>
          <a:stretch>
            <a:fillRect/>
          </a:stretch>
        </p:blipFill>
        <p:spPr bwMode="auto">
          <a:xfrm>
            <a:off x="457200" y="805656"/>
            <a:ext cx="6477000" cy="52466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30" descr="8"/>
          <p:cNvPicPr>
            <a:picLocks noChangeAspect="1" noChangeArrowheads="1"/>
          </p:cNvPicPr>
          <p:nvPr/>
        </p:nvPicPr>
        <p:blipFill>
          <a:blip r:embed="rId4" cstate="print">
            <a:extLst>
              <a:ext uri="{28A0092B-C50C-407E-A947-70E740481C1C}">
                <a14:useLocalDpi xmlns:a14="http://schemas.microsoft.com/office/drawing/2010/main" val="0"/>
              </a:ext>
            </a:extLst>
          </a:blip>
          <a:srcRect l="33620" t="3360" r="36877" b="2556"/>
          <a:stretch>
            <a:fillRect/>
          </a:stretch>
        </p:blipFill>
        <p:spPr bwMode="auto">
          <a:xfrm>
            <a:off x="7267353" y="957263"/>
            <a:ext cx="1676400" cy="3743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4600" y="202019"/>
            <a:ext cx="4114800" cy="584775"/>
          </a:xfrm>
          <a:prstGeom prst="rect">
            <a:avLst/>
          </a:prstGeom>
          <a:noFill/>
        </p:spPr>
        <p:txBody>
          <a:bodyPr wrap="square" rtlCol="0">
            <a:spAutoFit/>
          </a:bodyPr>
          <a:lstStyle/>
          <a:p>
            <a:r>
              <a:rPr lang="en-US" sz="3200" b="1" dirty="0" smtClean="0">
                <a:solidFill>
                  <a:schemeClr val="accent6">
                    <a:lumMod val="75000"/>
                  </a:schemeClr>
                </a:solidFill>
              </a:rPr>
              <a:t>Opening Pandora’s Box</a:t>
            </a:r>
            <a:endParaRPr lang="en-US" sz="3200" b="1" dirty="0">
              <a:solidFill>
                <a:schemeClr val="accent6">
                  <a:lumMod val="75000"/>
                </a:schemeClr>
              </a:solidFill>
            </a:endParaRPr>
          </a:p>
        </p:txBody>
      </p:sp>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6288" t="8420" r="14949" b="29714"/>
          <a:stretch/>
        </p:blipFill>
        <p:spPr bwMode="auto">
          <a:xfrm>
            <a:off x="7239000" y="4953000"/>
            <a:ext cx="1744202" cy="1562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6049049"/>
            <a:ext cx="3416320" cy="369332"/>
          </a:xfrm>
          <a:prstGeom prst="rect">
            <a:avLst/>
          </a:prstGeom>
        </p:spPr>
        <p:txBody>
          <a:bodyPr wrap="none">
            <a:spAutoFit/>
          </a:bodyPr>
          <a:lstStyle/>
          <a:p>
            <a:pPr>
              <a:spcBef>
                <a:spcPct val="50000"/>
              </a:spcBef>
            </a:pPr>
            <a:r>
              <a:rPr lang="en-US" altLang="en-US" i="1" dirty="0">
                <a:solidFill>
                  <a:schemeClr val="accent6">
                    <a:lumMod val="75000"/>
                  </a:schemeClr>
                </a:solidFill>
                <a:latin typeface="Berlin Sans FB" pitchFamily="34" charset="0"/>
              </a:rPr>
              <a:t>Clinical Neurosurgery 1980; 28:446</a:t>
            </a:r>
          </a:p>
        </p:txBody>
      </p:sp>
    </p:spTree>
    <p:extLst>
      <p:ext uri="{BB962C8B-B14F-4D97-AF65-F5344CB8AC3E}">
        <p14:creationId xmlns:p14="http://schemas.microsoft.com/office/powerpoint/2010/main" val="13886343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ages-na.ssl-images-amazon.com/images/I/51YuwYDE7iL._SX333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219200"/>
            <a:ext cx="3190875" cy="47529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152400"/>
            <a:ext cx="3190875" cy="954107"/>
          </a:xfrm>
          <a:prstGeom prst="rect">
            <a:avLst/>
          </a:prstGeom>
          <a:noFill/>
        </p:spPr>
        <p:txBody>
          <a:bodyPr wrap="square" rtlCol="0">
            <a:spAutoFit/>
          </a:bodyPr>
          <a:lstStyle/>
          <a:p>
            <a:pPr algn="ctr"/>
            <a:r>
              <a:rPr lang="en-US" sz="2800" dirty="0" smtClean="0">
                <a:solidFill>
                  <a:srgbClr val="FFFF99"/>
                </a:solidFill>
              </a:rPr>
              <a:t>“the chiropractor of the cranial nerves”</a:t>
            </a:r>
            <a:endParaRPr lang="en-US" sz="2800" dirty="0">
              <a:solidFill>
                <a:srgbClr val="FFFF99"/>
              </a:solidFill>
            </a:endParaRPr>
          </a:p>
        </p:txBody>
      </p:sp>
      <p:sp>
        <p:nvSpPr>
          <p:cNvPr id="3" name="Rectangle 2"/>
          <p:cNvSpPr/>
          <p:nvPr/>
        </p:nvSpPr>
        <p:spPr>
          <a:xfrm>
            <a:off x="533400" y="1295400"/>
            <a:ext cx="4572000" cy="4031873"/>
          </a:xfrm>
          <a:prstGeom prst="rect">
            <a:avLst/>
          </a:prstGeom>
        </p:spPr>
        <p:txBody>
          <a:bodyPr>
            <a:spAutoFit/>
          </a:bodyPr>
          <a:lstStyle/>
          <a:p>
            <a:r>
              <a:rPr lang="en-US" sz="3200" dirty="0">
                <a:solidFill>
                  <a:schemeClr val="bg1"/>
                </a:solidFill>
              </a:rPr>
              <a:t>Which  earned him the label “chiropractor of the cranial nerves” from Frank </a:t>
            </a:r>
            <a:r>
              <a:rPr lang="en-US" sz="3200" dirty="0" err="1">
                <a:solidFill>
                  <a:schemeClr val="bg1"/>
                </a:solidFill>
              </a:rPr>
              <a:t>Vertosek</a:t>
            </a:r>
            <a:r>
              <a:rPr lang="en-US" sz="3200" dirty="0">
                <a:solidFill>
                  <a:schemeClr val="bg1"/>
                </a:solidFill>
              </a:rPr>
              <a:t>, a 1988 graduate of the Pittsburgh residency and author of </a:t>
            </a:r>
            <a:r>
              <a:rPr lang="en-US" sz="3200" dirty="0" smtClean="0">
                <a:solidFill>
                  <a:schemeClr val="bg1"/>
                </a:solidFill>
              </a:rPr>
              <a:t>“When </a:t>
            </a:r>
            <a:r>
              <a:rPr lang="en-US" sz="3200" dirty="0">
                <a:solidFill>
                  <a:schemeClr val="bg1"/>
                </a:solidFill>
              </a:rPr>
              <a:t>the Air Hits Your Brain”. </a:t>
            </a:r>
          </a:p>
        </p:txBody>
      </p:sp>
    </p:spTree>
    <p:extLst>
      <p:ext uri="{BB962C8B-B14F-4D97-AF65-F5344CB8AC3E}">
        <p14:creationId xmlns:p14="http://schemas.microsoft.com/office/powerpoint/2010/main" val="252718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57200"/>
            <a:ext cx="1812765" cy="278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0691" y="3621492"/>
            <a:ext cx="1866219" cy="275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04800" y="228600"/>
            <a:ext cx="6400800" cy="5693866"/>
          </a:xfrm>
          <a:prstGeom prst="rect">
            <a:avLst/>
          </a:prstGeom>
        </p:spPr>
        <p:txBody>
          <a:bodyPr wrap="square">
            <a:spAutoFit/>
          </a:bodyPr>
          <a:lstStyle/>
          <a:p>
            <a:r>
              <a:rPr lang="en-US" sz="2800" dirty="0">
                <a:solidFill>
                  <a:schemeClr val="bg1"/>
                </a:solidFill>
              </a:rPr>
              <a:t>Which brings me to real genius of Peter Jannetta. He fostered the careers of an immensely diverse group of experts skilled in a variety of non-neurosurgical endeavors. </a:t>
            </a:r>
          </a:p>
          <a:p>
            <a:endParaRPr lang="en-US" sz="2800" dirty="0">
              <a:solidFill>
                <a:schemeClr val="bg1"/>
              </a:solidFill>
            </a:endParaRPr>
          </a:p>
          <a:p>
            <a:r>
              <a:rPr lang="en-US" sz="2800" dirty="0">
                <a:solidFill>
                  <a:schemeClr val="bg1"/>
                </a:solidFill>
              </a:rPr>
              <a:t>We start with the popular literature the grew up around him.</a:t>
            </a:r>
          </a:p>
          <a:p>
            <a:r>
              <a:rPr lang="en-US" sz="2800" dirty="0" smtClean="0">
                <a:solidFill>
                  <a:schemeClr val="bg1"/>
                </a:solidFill>
              </a:rPr>
              <a:t>Here </a:t>
            </a:r>
            <a:r>
              <a:rPr lang="en-US" sz="2800" dirty="0">
                <a:solidFill>
                  <a:schemeClr val="bg1"/>
                </a:solidFill>
              </a:rPr>
              <a:t>is another popular book by a former resident, Katrina </a:t>
            </a:r>
            <a:r>
              <a:rPr lang="en-US" sz="2800" dirty="0" err="1">
                <a:solidFill>
                  <a:schemeClr val="bg1"/>
                </a:solidFill>
              </a:rPr>
              <a:t>Firlik</a:t>
            </a:r>
            <a:r>
              <a:rPr lang="en-US" sz="2800" dirty="0">
                <a:solidFill>
                  <a:schemeClr val="bg1"/>
                </a:solidFill>
              </a:rPr>
              <a:t>.</a:t>
            </a:r>
          </a:p>
          <a:p>
            <a:r>
              <a:rPr lang="en-US" sz="2800" dirty="0" smtClean="0">
                <a:solidFill>
                  <a:schemeClr val="bg1"/>
                </a:solidFill>
              </a:rPr>
              <a:t>And </a:t>
            </a:r>
            <a:r>
              <a:rPr lang="en-US" sz="2800" dirty="0">
                <a:solidFill>
                  <a:schemeClr val="bg1"/>
                </a:solidFill>
              </a:rPr>
              <a:t>the book by Mark Shelton, not a former resident, that tells a version of the trigeminal neuralgia story.</a:t>
            </a:r>
            <a:endParaRPr lang="en-US" sz="2800" dirty="0">
              <a:solidFill>
                <a:schemeClr val="bg1"/>
              </a:solidFill>
            </a:endParaRPr>
          </a:p>
        </p:txBody>
      </p:sp>
    </p:spTree>
    <p:extLst>
      <p:ext uri="{BB962C8B-B14F-4D97-AF65-F5344CB8AC3E}">
        <p14:creationId xmlns:p14="http://schemas.microsoft.com/office/powerpoint/2010/main" val="3768449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572" t="4264" r="10388" b="30639"/>
          <a:stretch/>
        </p:blipFill>
        <p:spPr bwMode="auto">
          <a:xfrm flipH="1">
            <a:off x="3581400" y="857195"/>
            <a:ext cx="2143125" cy="248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583615" y="701227"/>
            <a:ext cx="2195845" cy="2642990"/>
            <a:chOff x="838200" y="759361"/>
            <a:chExt cx="2195845" cy="2642990"/>
          </a:xfrm>
        </p:grpSpPr>
        <p:grpSp>
          <p:nvGrpSpPr>
            <p:cNvPr id="2" name="Group 1"/>
            <p:cNvGrpSpPr/>
            <p:nvPr/>
          </p:nvGrpSpPr>
          <p:grpSpPr>
            <a:xfrm>
              <a:off x="852377" y="759361"/>
              <a:ext cx="2181668" cy="2490590"/>
              <a:chOff x="852377" y="759361"/>
              <a:chExt cx="2181668" cy="249059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377" y="110682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70" y="759361"/>
                <a:ext cx="21621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5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r="7177"/>
            <a:stretch/>
          </p:blipFill>
          <p:spPr bwMode="auto">
            <a:xfrm>
              <a:off x="838200" y="3249951"/>
              <a:ext cx="2157302"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1206" r="-2945"/>
          <a:stretch/>
        </p:blipFill>
        <p:spPr bwMode="auto">
          <a:xfrm>
            <a:off x="3555371" y="1048692"/>
            <a:ext cx="2286001" cy="2501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0665" r="12795"/>
          <a:stretch/>
        </p:blipFill>
        <p:spPr>
          <a:xfrm>
            <a:off x="3555370" y="1048692"/>
            <a:ext cx="2224090" cy="2542579"/>
          </a:xfrm>
          <a:prstGeom prst="rect">
            <a:avLst/>
          </a:prstGeom>
        </p:spPr>
      </p:pic>
      <p:sp>
        <p:nvSpPr>
          <p:cNvPr id="5" name="TextBox 4"/>
          <p:cNvSpPr txBox="1"/>
          <p:nvPr/>
        </p:nvSpPr>
        <p:spPr>
          <a:xfrm>
            <a:off x="2214562" y="169571"/>
            <a:ext cx="4714876" cy="584775"/>
          </a:xfrm>
          <a:prstGeom prst="rect">
            <a:avLst/>
          </a:prstGeom>
          <a:noFill/>
        </p:spPr>
        <p:txBody>
          <a:bodyPr wrap="square" rtlCol="0">
            <a:spAutoFit/>
          </a:bodyPr>
          <a:lstStyle/>
          <a:p>
            <a:r>
              <a:rPr lang="en-US" sz="3200" dirty="0" smtClean="0">
                <a:solidFill>
                  <a:schemeClr val="accent6">
                    <a:lumMod val="75000"/>
                  </a:schemeClr>
                </a:solidFill>
              </a:rPr>
              <a:t>The </a:t>
            </a:r>
            <a:r>
              <a:rPr lang="en-US" sz="3200" dirty="0" smtClean="0">
                <a:solidFill>
                  <a:schemeClr val="accent6">
                    <a:lumMod val="75000"/>
                  </a:schemeClr>
                </a:solidFill>
                <a:latin typeface="Planet Benson 2" panose="02000503000000020004" pitchFamily="2" charset="0"/>
              </a:rPr>
              <a:t>Genius</a:t>
            </a:r>
            <a:r>
              <a:rPr lang="en-US" sz="3200" dirty="0" smtClean="0">
                <a:solidFill>
                  <a:schemeClr val="accent6">
                    <a:lumMod val="75000"/>
                  </a:schemeClr>
                </a:solidFill>
              </a:rPr>
              <a:t> of Peter Jannetta</a:t>
            </a:r>
            <a:endParaRPr lang="en-US" sz="3200" dirty="0">
              <a:solidFill>
                <a:schemeClr val="accent6">
                  <a:lumMod val="75000"/>
                </a:schemeClr>
              </a:solidFill>
            </a:endParaRPr>
          </a:p>
        </p:txBody>
      </p:sp>
      <p:sp>
        <p:nvSpPr>
          <p:cNvPr id="20" name="Rectangle 19"/>
          <p:cNvSpPr/>
          <p:nvPr/>
        </p:nvSpPr>
        <p:spPr>
          <a:xfrm>
            <a:off x="354971" y="3447066"/>
            <a:ext cx="8434058" cy="3046988"/>
          </a:xfrm>
          <a:prstGeom prst="rect">
            <a:avLst/>
          </a:prstGeom>
        </p:spPr>
        <p:txBody>
          <a:bodyPr wrap="square">
            <a:spAutoFit/>
          </a:bodyPr>
          <a:lstStyle/>
          <a:p>
            <a:r>
              <a:rPr lang="en-US" sz="3200" dirty="0">
                <a:solidFill>
                  <a:schemeClr val="bg1"/>
                </a:solidFill>
              </a:rPr>
              <a:t>Genius has many faces and personalities. Peter’s real genius was to recognize the possibilities of new ideas, to celebrate the disruption they produce and encourage their development for  the progress and improvement </a:t>
            </a:r>
            <a:r>
              <a:rPr lang="en-US" sz="3200" dirty="0" smtClean="0">
                <a:solidFill>
                  <a:schemeClr val="bg1"/>
                </a:solidFill>
              </a:rPr>
              <a:t>of patient </a:t>
            </a:r>
            <a:r>
              <a:rPr lang="en-US" sz="3200" dirty="0">
                <a:solidFill>
                  <a:schemeClr val="bg1"/>
                </a:solidFill>
              </a:rPr>
              <a:t>care through neurosurgery. </a:t>
            </a:r>
            <a:endParaRPr lang="en-US" sz="3200" dirty="0">
              <a:solidFill>
                <a:schemeClr val="bg1"/>
              </a:solidFill>
            </a:endParaRPr>
          </a:p>
        </p:txBody>
      </p:sp>
    </p:spTree>
    <p:extLst>
      <p:ext uri="{BB962C8B-B14F-4D97-AF65-F5344CB8AC3E}">
        <p14:creationId xmlns:p14="http://schemas.microsoft.com/office/powerpoint/2010/main" val="345137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500"/>
                            </p:stCondLst>
                            <p:childTnLst>
                              <p:par>
                                <p:cTn id="9" presetID="10" presetClass="entr" presetSubtype="0" fill="hold" nodeType="afterEffect">
                                  <p:stCondLst>
                                    <p:cond delay="0"/>
                                  </p:stCondLst>
                                  <p:childTnLst>
                                    <p:set>
                                      <p:cBhvr>
                                        <p:cTn id="10" dur="1" fill="hold">
                                          <p:stCondLst>
                                            <p:cond delay="0"/>
                                          </p:stCondLst>
                                        </p:cTn>
                                        <p:tgtEl>
                                          <p:spTgt spid="6147"/>
                                        </p:tgtEl>
                                        <p:attrNameLst>
                                          <p:attrName>style.visibility</p:attrName>
                                        </p:attrNameLst>
                                      </p:cBhvr>
                                      <p:to>
                                        <p:strVal val="visible"/>
                                      </p:to>
                                    </p:set>
                                    <p:animEffect transition="in" filter="fade">
                                      <p:cBhvr>
                                        <p:cTn id="11" dur="2000"/>
                                        <p:tgtEl>
                                          <p:spTgt spid="6147"/>
                                        </p:tgtEl>
                                      </p:cBhvr>
                                    </p:animEffect>
                                  </p:childTnLst>
                                </p:cTn>
                              </p:par>
                            </p:childTnLst>
                          </p:cTn>
                        </p:par>
                        <p:par>
                          <p:cTn id="12" fill="hold">
                            <p:stCondLst>
                              <p:cond delay="5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6572" t="4264" r="10388" b="30639"/>
          <a:stretch/>
        </p:blipFill>
        <p:spPr bwMode="auto">
          <a:xfrm flipH="1">
            <a:off x="3581400" y="857195"/>
            <a:ext cx="2143125" cy="248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583615" y="701227"/>
            <a:ext cx="2195845" cy="2642990"/>
            <a:chOff x="838200" y="759361"/>
            <a:chExt cx="2195845" cy="2642990"/>
          </a:xfrm>
        </p:grpSpPr>
        <p:grpSp>
          <p:nvGrpSpPr>
            <p:cNvPr id="2" name="Group 1"/>
            <p:cNvGrpSpPr/>
            <p:nvPr/>
          </p:nvGrpSpPr>
          <p:grpSpPr>
            <a:xfrm>
              <a:off x="852377" y="759361"/>
              <a:ext cx="2181668" cy="2490590"/>
              <a:chOff x="852377" y="759361"/>
              <a:chExt cx="2181668" cy="249059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377" y="1106826"/>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870" y="759361"/>
                <a:ext cx="21621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50"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r="7177"/>
            <a:stretch/>
          </p:blipFill>
          <p:spPr bwMode="auto">
            <a:xfrm>
              <a:off x="838200" y="3249951"/>
              <a:ext cx="2157302"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14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t="11206" r="-2945"/>
          <a:stretch/>
        </p:blipFill>
        <p:spPr bwMode="auto">
          <a:xfrm>
            <a:off x="3555371" y="1048692"/>
            <a:ext cx="2286001" cy="2501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0665" r="12795"/>
          <a:stretch/>
        </p:blipFill>
        <p:spPr>
          <a:xfrm>
            <a:off x="3555370" y="1048692"/>
            <a:ext cx="2224090" cy="2542579"/>
          </a:xfrm>
          <a:prstGeom prst="rect">
            <a:avLst/>
          </a:prstGeom>
        </p:spPr>
      </p:pic>
      <p:grpSp>
        <p:nvGrpSpPr>
          <p:cNvPr id="9" name="Group 8"/>
          <p:cNvGrpSpPr/>
          <p:nvPr/>
        </p:nvGrpSpPr>
        <p:grpSpPr>
          <a:xfrm>
            <a:off x="-57153" y="556383"/>
            <a:ext cx="3486154" cy="3105920"/>
            <a:chOff x="-57153" y="556383"/>
            <a:chExt cx="3486154" cy="310592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53" y="556383"/>
              <a:ext cx="3486154" cy="3064968"/>
            </a:xfrm>
            <a:prstGeom prst="rect">
              <a:avLst/>
            </a:prstGeom>
          </p:spPr>
        </p:pic>
        <p:sp>
          <p:nvSpPr>
            <p:cNvPr id="6" name="TextBox 5"/>
            <p:cNvSpPr txBox="1"/>
            <p:nvPr/>
          </p:nvSpPr>
          <p:spPr>
            <a:xfrm>
              <a:off x="251139" y="1600200"/>
              <a:ext cx="2869570" cy="2062103"/>
            </a:xfrm>
            <a:prstGeom prst="rect">
              <a:avLst/>
            </a:prstGeom>
            <a:noFill/>
          </p:spPr>
          <p:txBody>
            <a:bodyPr wrap="square" rtlCol="0">
              <a:spAutoFit/>
            </a:bodyPr>
            <a:lstStyle/>
            <a:p>
              <a:pPr algn="ctr"/>
              <a:r>
                <a:rPr lang="en-US" sz="3200" dirty="0" smtClean="0">
                  <a:solidFill>
                    <a:srgbClr val="FFFF99"/>
                  </a:solidFill>
                </a:rPr>
                <a:t>Encourage provocative innovation  under a big tent</a:t>
              </a:r>
              <a:endParaRPr lang="en-US" sz="3200" dirty="0">
                <a:solidFill>
                  <a:srgbClr val="FFFF99"/>
                </a:solidFill>
              </a:endParaRPr>
            </a:p>
          </p:txBody>
        </p:sp>
      </p:grpSp>
      <p:grpSp>
        <p:nvGrpSpPr>
          <p:cNvPr id="10" name="Group 9"/>
          <p:cNvGrpSpPr/>
          <p:nvPr/>
        </p:nvGrpSpPr>
        <p:grpSpPr>
          <a:xfrm>
            <a:off x="5841372" y="1156516"/>
            <a:ext cx="3302628" cy="2505787"/>
            <a:chOff x="5841372" y="1072702"/>
            <a:chExt cx="3302628" cy="2505787"/>
          </a:xfrm>
        </p:grpSpPr>
        <p:pic>
          <p:nvPicPr>
            <p:cNvPr id="6155" name="Picture 11" descr="http://bostonvcblog.typepad.com/.a/6a00d83424781853ef01bb08beeaff970d-pi"/>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066" b="98760" l="2250" r="98250">
                          <a14:foregroundMark x1="35000" y1="69835" x2="35000" y2="69835"/>
                          <a14:foregroundMark x1="72750" y1="72314" x2="72750" y2="72314"/>
                          <a14:foregroundMark x1="72250" y1="72314" x2="71500" y2="54545"/>
                        </a14:backgroundRemoval>
                      </a14:imgEffect>
                    </a14:imgLayer>
                  </a14:imgProps>
                </a:ext>
                <a:ext uri="{28A0092B-C50C-407E-A947-70E740481C1C}">
                  <a14:useLocalDpi xmlns:a14="http://schemas.microsoft.com/office/drawing/2010/main" val="0"/>
                </a:ext>
              </a:extLst>
            </a:blip>
            <a:srcRect/>
            <a:stretch>
              <a:fillRect/>
            </a:stretch>
          </p:blipFill>
          <p:spPr bwMode="auto">
            <a:xfrm>
              <a:off x="5841372" y="1580399"/>
              <a:ext cx="3302628" cy="19980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858040" y="1072702"/>
              <a:ext cx="3269291" cy="1077218"/>
            </a:xfrm>
            <a:prstGeom prst="rect">
              <a:avLst/>
            </a:prstGeom>
            <a:noFill/>
          </p:spPr>
          <p:txBody>
            <a:bodyPr wrap="square" rtlCol="0">
              <a:spAutoFit/>
            </a:bodyPr>
            <a:lstStyle/>
            <a:p>
              <a:pPr algn="ctr"/>
              <a:r>
                <a:rPr lang="en-US" sz="3200" dirty="0" smtClean="0">
                  <a:solidFill>
                    <a:srgbClr val="FFFF99"/>
                  </a:solidFill>
                </a:rPr>
                <a:t>Support growth driven by passion</a:t>
              </a:r>
              <a:endParaRPr lang="en-US" sz="3200" dirty="0">
                <a:solidFill>
                  <a:srgbClr val="FFFF99"/>
                </a:solidFill>
              </a:endParaRPr>
            </a:p>
          </p:txBody>
        </p:sp>
      </p:grpSp>
      <p:sp>
        <p:nvSpPr>
          <p:cNvPr id="20" name="Rectangle 19"/>
          <p:cNvSpPr/>
          <p:nvPr/>
        </p:nvSpPr>
        <p:spPr>
          <a:xfrm>
            <a:off x="287520" y="3525971"/>
            <a:ext cx="8664261" cy="3046988"/>
          </a:xfrm>
          <a:prstGeom prst="rect">
            <a:avLst/>
          </a:prstGeom>
        </p:spPr>
        <p:txBody>
          <a:bodyPr wrap="square">
            <a:spAutoFit/>
          </a:bodyPr>
          <a:lstStyle/>
          <a:p>
            <a:r>
              <a:rPr lang="en-US" sz="3200" dirty="0">
                <a:solidFill>
                  <a:schemeClr val="bg1"/>
                </a:solidFill>
              </a:rPr>
              <a:t>He was the ringmaster in a </a:t>
            </a:r>
            <a:r>
              <a:rPr lang="en-US" sz="3200" dirty="0" smtClean="0">
                <a:solidFill>
                  <a:schemeClr val="bg1"/>
                </a:solidFill>
              </a:rPr>
              <a:t>very </a:t>
            </a:r>
            <a:r>
              <a:rPr lang="en-US" sz="3200" dirty="0">
                <a:solidFill>
                  <a:schemeClr val="bg1"/>
                </a:solidFill>
              </a:rPr>
              <a:t>big tent in which he </a:t>
            </a:r>
            <a:r>
              <a:rPr lang="en-US" sz="3200" dirty="0" smtClean="0">
                <a:solidFill>
                  <a:schemeClr val="bg1"/>
                </a:solidFill>
              </a:rPr>
              <a:t>supported </a:t>
            </a:r>
            <a:r>
              <a:rPr lang="en-US" sz="3200" dirty="0">
                <a:solidFill>
                  <a:schemeClr val="bg1"/>
                </a:solidFill>
              </a:rPr>
              <a:t>the growth of new conflicting ideas. His ability not just to tolerate conflicting points of view but to encourage them led to the development of one of the world’s most fertile schools of neurosurgery.</a:t>
            </a:r>
          </a:p>
        </p:txBody>
      </p:sp>
      <p:sp>
        <p:nvSpPr>
          <p:cNvPr id="48" name="TextBox 47"/>
          <p:cNvSpPr txBox="1"/>
          <p:nvPr/>
        </p:nvSpPr>
        <p:spPr>
          <a:xfrm>
            <a:off x="2214562" y="169571"/>
            <a:ext cx="4714876" cy="584775"/>
          </a:xfrm>
          <a:prstGeom prst="rect">
            <a:avLst/>
          </a:prstGeom>
          <a:noFill/>
        </p:spPr>
        <p:txBody>
          <a:bodyPr wrap="square" rtlCol="0">
            <a:spAutoFit/>
          </a:bodyPr>
          <a:lstStyle/>
          <a:p>
            <a:r>
              <a:rPr lang="en-US" sz="3200" dirty="0" smtClean="0">
                <a:solidFill>
                  <a:schemeClr val="accent6">
                    <a:lumMod val="75000"/>
                  </a:schemeClr>
                </a:solidFill>
              </a:rPr>
              <a:t>The </a:t>
            </a:r>
            <a:r>
              <a:rPr lang="en-US" sz="3200" dirty="0" smtClean="0">
                <a:solidFill>
                  <a:schemeClr val="accent6">
                    <a:lumMod val="75000"/>
                  </a:schemeClr>
                </a:solidFill>
                <a:latin typeface="Planet Benson 2" panose="02000503000000020004" pitchFamily="2" charset="0"/>
              </a:rPr>
              <a:t>Genius</a:t>
            </a:r>
            <a:r>
              <a:rPr lang="en-US" sz="3200" dirty="0" smtClean="0">
                <a:solidFill>
                  <a:schemeClr val="accent6">
                    <a:lumMod val="75000"/>
                  </a:schemeClr>
                </a:solidFill>
              </a:rPr>
              <a:t> of Peter Jannetta</a:t>
            </a:r>
            <a:endParaRPr lang="en-US" sz="3200" dirty="0">
              <a:solidFill>
                <a:schemeClr val="accent6">
                  <a:lumMod val="75000"/>
                </a:schemeClr>
              </a:solidFill>
            </a:endParaRPr>
          </a:p>
        </p:txBody>
      </p:sp>
    </p:spTree>
    <p:extLst>
      <p:ext uri="{BB962C8B-B14F-4D97-AF65-F5344CB8AC3E}">
        <p14:creationId xmlns:p14="http://schemas.microsoft.com/office/powerpoint/2010/main" val="4245128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32369" y="1014413"/>
            <a:ext cx="8879261" cy="2414587"/>
            <a:chOff x="264739" y="3964777"/>
            <a:chExt cx="8879261" cy="2414587"/>
          </a:xfrm>
        </p:grpSpPr>
        <p:pic>
          <p:nvPicPr>
            <p:cNvPr id="6157" name="Picture 13" descr="http://cooksandeats.com/wp-content/uploads/2012/12/Charles-W.-Kerber-MD.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543" r="15041" b="23059"/>
            <a:stretch/>
          </p:blipFill>
          <p:spPr bwMode="auto">
            <a:xfrm>
              <a:off x="5003564" y="3987653"/>
              <a:ext cx="1725848" cy="2368833"/>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descr="http://newsletter.miami.edu/med-archives/web/images/Miller/Heros,_Robert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35" t="4198" r="22752" b="29253"/>
            <a:stretch/>
          </p:blipFill>
          <p:spPr bwMode="auto">
            <a:xfrm>
              <a:off x="2792929" y="3964777"/>
              <a:ext cx="1609725" cy="24145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4739" y="4419600"/>
              <a:ext cx="2304477" cy="1815882"/>
            </a:xfrm>
            <a:prstGeom prst="rect">
              <a:avLst/>
            </a:prstGeom>
            <a:noFill/>
          </p:spPr>
          <p:txBody>
            <a:bodyPr wrap="none" rtlCol="0">
              <a:spAutoFit/>
            </a:bodyPr>
            <a:lstStyle/>
            <a:p>
              <a:pPr algn="ctr"/>
              <a:r>
                <a:rPr lang="en-US" sz="2800" dirty="0" smtClean="0">
                  <a:solidFill>
                    <a:schemeClr val="accent6">
                      <a:lumMod val="75000"/>
                    </a:schemeClr>
                  </a:solidFill>
                </a:rPr>
                <a:t>Roberto </a:t>
              </a:r>
              <a:r>
                <a:rPr lang="en-US" sz="2800" dirty="0" err="1" smtClean="0">
                  <a:solidFill>
                    <a:schemeClr val="accent6">
                      <a:lumMod val="75000"/>
                    </a:schemeClr>
                  </a:solidFill>
                </a:rPr>
                <a:t>Heros</a:t>
              </a:r>
              <a:endParaRPr lang="en-US" sz="2800" dirty="0" smtClean="0">
                <a:solidFill>
                  <a:schemeClr val="accent6">
                    <a:lumMod val="75000"/>
                  </a:schemeClr>
                </a:solidFill>
              </a:endParaRPr>
            </a:p>
            <a:p>
              <a:pPr algn="ctr"/>
              <a:endParaRPr lang="en-US" sz="2800" dirty="0" smtClean="0">
                <a:solidFill>
                  <a:schemeClr val="accent6">
                    <a:lumMod val="75000"/>
                  </a:schemeClr>
                </a:solidFill>
              </a:endParaRPr>
            </a:p>
            <a:p>
              <a:pPr algn="ctr"/>
              <a:r>
                <a:rPr lang="en-US" sz="2800" dirty="0">
                  <a:solidFill>
                    <a:schemeClr val="accent6">
                      <a:lumMod val="75000"/>
                    </a:schemeClr>
                  </a:solidFill>
                </a:rPr>
                <a:t>o</a:t>
              </a:r>
              <a:r>
                <a:rPr lang="en-US" sz="2800" dirty="0" smtClean="0">
                  <a:solidFill>
                    <a:schemeClr val="accent6">
                      <a:lumMod val="75000"/>
                    </a:schemeClr>
                  </a:solidFill>
                </a:rPr>
                <a:t>pen vascular</a:t>
              </a:r>
            </a:p>
            <a:p>
              <a:endParaRPr lang="en-US" sz="2800" dirty="0">
                <a:solidFill>
                  <a:schemeClr val="accent6">
                    <a:lumMod val="75000"/>
                  </a:schemeClr>
                </a:solidFill>
              </a:endParaRPr>
            </a:p>
          </p:txBody>
        </p:sp>
        <p:sp>
          <p:nvSpPr>
            <p:cNvPr id="25" name="TextBox 24"/>
            <p:cNvSpPr txBox="1"/>
            <p:nvPr/>
          </p:nvSpPr>
          <p:spPr>
            <a:xfrm>
              <a:off x="6839523" y="4264129"/>
              <a:ext cx="2304477" cy="1815882"/>
            </a:xfrm>
            <a:prstGeom prst="rect">
              <a:avLst/>
            </a:prstGeom>
            <a:noFill/>
          </p:spPr>
          <p:txBody>
            <a:bodyPr wrap="none" rtlCol="0">
              <a:spAutoFit/>
            </a:bodyPr>
            <a:lstStyle/>
            <a:p>
              <a:pPr algn="ctr"/>
              <a:r>
                <a:rPr lang="en-US" sz="2800" dirty="0" smtClean="0">
                  <a:solidFill>
                    <a:schemeClr val="accent6">
                      <a:lumMod val="75000"/>
                    </a:schemeClr>
                  </a:solidFill>
                </a:rPr>
                <a:t>Chuck Kerber</a:t>
              </a:r>
            </a:p>
            <a:p>
              <a:pPr algn="ctr"/>
              <a:endParaRPr lang="en-US" sz="2800" dirty="0" smtClean="0">
                <a:solidFill>
                  <a:schemeClr val="accent6">
                    <a:lumMod val="75000"/>
                  </a:schemeClr>
                </a:solidFill>
              </a:endParaRPr>
            </a:p>
            <a:p>
              <a:pPr algn="ctr"/>
              <a:r>
                <a:rPr lang="en-US" sz="2800" dirty="0" smtClean="0">
                  <a:solidFill>
                    <a:schemeClr val="accent6">
                      <a:lumMod val="75000"/>
                    </a:schemeClr>
                  </a:solidFill>
                </a:rPr>
                <a:t>endovascular</a:t>
              </a:r>
            </a:p>
            <a:p>
              <a:endParaRPr lang="en-US" sz="2800" dirty="0">
                <a:solidFill>
                  <a:schemeClr val="accent6">
                    <a:lumMod val="75000"/>
                  </a:schemeClr>
                </a:solidFill>
              </a:endParaRPr>
            </a:p>
          </p:txBody>
        </p:sp>
      </p:grpSp>
      <p:grpSp>
        <p:nvGrpSpPr>
          <p:cNvPr id="8" name="Group 7"/>
          <p:cNvGrpSpPr/>
          <p:nvPr/>
        </p:nvGrpSpPr>
        <p:grpSpPr>
          <a:xfrm>
            <a:off x="-87693" y="3674213"/>
            <a:ext cx="9099323" cy="2678717"/>
            <a:chOff x="19122" y="549178"/>
            <a:chExt cx="9099323" cy="2678717"/>
          </a:xfrm>
        </p:grpSpPr>
        <p:sp>
          <p:nvSpPr>
            <p:cNvPr id="30" name="TextBox 29"/>
            <p:cNvSpPr txBox="1"/>
            <p:nvPr/>
          </p:nvSpPr>
          <p:spPr>
            <a:xfrm>
              <a:off x="19122" y="981126"/>
              <a:ext cx="2725683" cy="2246769"/>
            </a:xfrm>
            <a:prstGeom prst="rect">
              <a:avLst/>
            </a:prstGeom>
            <a:noFill/>
          </p:spPr>
          <p:txBody>
            <a:bodyPr wrap="none" rtlCol="0">
              <a:spAutoFit/>
            </a:bodyPr>
            <a:lstStyle/>
            <a:p>
              <a:pPr algn="ctr"/>
              <a:r>
                <a:rPr lang="en-US" sz="2800" dirty="0" smtClean="0">
                  <a:solidFill>
                    <a:schemeClr val="accent6">
                      <a:lumMod val="75000"/>
                    </a:schemeClr>
                  </a:solidFill>
                </a:rPr>
                <a:t>Dade Lunsford</a:t>
              </a:r>
            </a:p>
            <a:p>
              <a:pPr algn="ctr"/>
              <a:r>
                <a:rPr lang="en-US" sz="2800" dirty="0" smtClean="0">
                  <a:solidFill>
                    <a:schemeClr val="accent6">
                      <a:lumMod val="75000"/>
                    </a:schemeClr>
                  </a:solidFill>
                </a:rPr>
                <a:t>Percutaneous</a:t>
              </a:r>
            </a:p>
            <a:p>
              <a:pPr algn="ctr"/>
              <a:r>
                <a:rPr lang="en-US" sz="2800" dirty="0" smtClean="0">
                  <a:solidFill>
                    <a:schemeClr val="accent6">
                      <a:lumMod val="75000"/>
                    </a:schemeClr>
                  </a:solidFill>
                </a:rPr>
                <a:t>Trigeminal</a:t>
              </a:r>
            </a:p>
            <a:p>
              <a:pPr algn="ctr"/>
              <a:r>
                <a:rPr lang="en-US" sz="2800" dirty="0" smtClean="0">
                  <a:solidFill>
                    <a:schemeClr val="accent6">
                      <a:lumMod val="75000"/>
                    </a:schemeClr>
                  </a:solidFill>
                </a:rPr>
                <a:t>neuralgia</a:t>
              </a:r>
            </a:p>
            <a:p>
              <a:endParaRPr lang="en-US" sz="2800" dirty="0">
                <a:solidFill>
                  <a:schemeClr val="accent6">
                    <a:lumMod val="75000"/>
                  </a:schemeClr>
                </a:solidFill>
              </a:endParaRPr>
            </a:p>
          </p:txBody>
        </p:sp>
        <p:pic>
          <p:nvPicPr>
            <p:cNvPr id="6163" name="Picture 19" descr="http://www.neurosurgery.pitt.edu/sites/default/files/imagecache/person-detail-page/person-images/Lunsford_LDade.jpg"/>
            <p:cNvPicPr>
              <a:picLocks noChangeAspect="1" noChangeArrowheads="1"/>
            </p:cNvPicPr>
            <p:nvPr/>
          </p:nvPicPr>
          <p:blipFill rotWithShape="1">
            <a:blip r:embed="rId6">
              <a:extLst>
                <a:ext uri="{28A0092B-C50C-407E-A947-70E740481C1C}">
                  <a14:useLocalDpi xmlns:a14="http://schemas.microsoft.com/office/drawing/2010/main" val="0"/>
                </a:ext>
              </a:extLst>
            </a:blip>
            <a:srcRect b="15498"/>
            <a:stretch/>
          </p:blipFill>
          <p:spPr bwMode="auto">
            <a:xfrm>
              <a:off x="2545403" y="549179"/>
              <a:ext cx="1981200" cy="25112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jannetta.org/images/6fc72d7eaf8e51e4b7aea8b8c70accde.jpg"/>
            <p:cNvPicPr>
              <a:picLocks noChangeAspect="1" noChangeArrowheads="1"/>
            </p:cNvPicPr>
            <p:nvPr/>
          </p:nvPicPr>
          <p:blipFill rotWithShape="1">
            <a:blip r:embed="rId7">
              <a:extLst>
                <a:ext uri="{28A0092B-C50C-407E-A947-70E740481C1C}">
                  <a14:useLocalDpi xmlns:a14="http://schemas.microsoft.com/office/drawing/2010/main" val="0"/>
                </a:ext>
              </a:extLst>
            </a:blip>
            <a:srcRect l="5385"/>
            <a:stretch/>
          </p:blipFill>
          <p:spPr bwMode="auto">
            <a:xfrm>
              <a:off x="4790522" y="549178"/>
              <a:ext cx="1900790" cy="25112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86973" y="980596"/>
              <a:ext cx="2331472" cy="2246769"/>
            </a:xfrm>
            <a:prstGeom prst="rect">
              <a:avLst/>
            </a:prstGeom>
            <a:noFill/>
          </p:spPr>
          <p:txBody>
            <a:bodyPr wrap="none" rtlCol="0">
              <a:spAutoFit/>
            </a:bodyPr>
            <a:lstStyle/>
            <a:p>
              <a:pPr algn="ctr"/>
              <a:r>
                <a:rPr lang="en-US" sz="2800" dirty="0" smtClean="0">
                  <a:solidFill>
                    <a:schemeClr val="accent6">
                      <a:lumMod val="75000"/>
                    </a:schemeClr>
                  </a:solidFill>
                </a:rPr>
                <a:t>Peter Jannetta</a:t>
              </a:r>
            </a:p>
            <a:p>
              <a:pPr algn="ctr"/>
              <a:r>
                <a:rPr lang="en-US" sz="2800" dirty="0" smtClean="0">
                  <a:solidFill>
                    <a:schemeClr val="accent6">
                      <a:lumMod val="75000"/>
                    </a:schemeClr>
                  </a:solidFill>
                </a:rPr>
                <a:t>Open</a:t>
              </a:r>
            </a:p>
            <a:p>
              <a:pPr algn="ctr"/>
              <a:r>
                <a:rPr lang="en-US" sz="2800" dirty="0" smtClean="0">
                  <a:solidFill>
                    <a:schemeClr val="accent6">
                      <a:lumMod val="75000"/>
                    </a:schemeClr>
                  </a:solidFill>
                </a:rPr>
                <a:t>Trigeminal</a:t>
              </a:r>
            </a:p>
            <a:p>
              <a:pPr algn="ctr"/>
              <a:r>
                <a:rPr lang="en-US" sz="2800" dirty="0" smtClean="0">
                  <a:solidFill>
                    <a:schemeClr val="accent6">
                      <a:lumMod val="75000"/>
                    </a:schemeClr>
                  </a:solidFill>
                </a:rPr>
                <a:t>neuralgia</a:t>
              </a:r>
            </a:p>
            <a:p>
              <a:endParaRPr lang="en-US" sz="2800" dirty="0">
                <a:solidFill>
                  <a:schemeClr val="accent6">
                    <a:lumMod val="75000"/>
                  </a:schemeClr>
                </a:solidFill>
              </a:endParaRPr>
            </a:p>
          </p:txBody>
        </p:sp>
      </p:grpSp>
      <p:sp>
        <p:nvSpPr>
          <p:cNvPr id="47" name="TextBox 46"/>
          <p:cNvSpPr txBox="1"/>
          <p:nvPr/>
        </p:nvSpPr>
        <p:spPr>
          <a:xfrm>
            <a:off x="409085" y="194838"/>
            <a:ext cx="8325830" cy="584775"/>
          </a:xfrm>
          <a:prstGeom prst="rect">
            <a:avLst/>
          </a:prstGeom>
          <a:noFill/>
        </p:spPr>
        <p:txBody>
          <a:bodyPr wrap="square" rtlCol="0">
            <a:spAutoFit/>
          </a:bodyPr>
          <a:lstStyle/>
          <a:p>
            <a:r>
              <a:rPr lang="en-US" sz="3200" dirty="0" smtClean="0">
                <a:solidFill>
                  <a:schemeClr val="accent6">
                    <a:lumMod val="75000"/>
                  </a:schemeClr>
                </a:solidFill>
              </a:rPr>
              <a:t>Productive Conflict in PJ’s School of Neurosurgery</a:t>
            </a:r>
            <a:endParaRPr lang="en-US" sz="3200" dirty="0">
              <a:solidFill>
                <a:schemeClr val="accent6">
                  <a:lumMod val="75000"/>
                </a:schemeClr>
              </a:solidFill>
            </a:endParaRPr>
          </a:p>
        </p:txBody>
      </p:sp>
    </p:spTree>
    <p:extLst>
      <p:ext uri="{BB962C8B-B14F-4D97-AF65-F5344CB8AC3E}">
        <p14:creationId xmlns:p14="http://schemas.microsoft.com/office/powerpoint/2010/main" val="4208423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13662" y="3657600"/>
            <a:ext cx="8916675" cy="2678718"/>
            <a:chOff x="215109" y="513099"/>
            <a:chExt cx="8916675" cy="2678718"/>
          </a:xfrm>
        </p:grpSpPr>
        <p:grpSp>
          <p:nvGrpSpPr>
            <p:cNvPr id="32" name="Group 31"/>
            <p:cNvGrpSpPr/>
            <p:nvPr/>
          </p:nvGrpSpPr>
          <p:grpSpPr>
            <a:xfrm>
              <a:off x="215109" y="513100"/>
              <a:ext cx="8916675" cy="2678717"/>
              <a:chOff x="189554" y="549178"/>
              <a:chExt cx="8916675" cy="2678717"/>
            </a:xfrm>
          </p:grpSpPr>
          <p:sp>
            <p:nvSpPr>
              <p:cNvPr id="33" name="TextBox 32"/>
              <p:cNvSpPr txBox="1"/>
              <p:nvPr/>
            </p:nvSpPr>
            <p:spPr>
              <a:xfrm>
                <a:off x="189554" y="981126"/>
                <a:ext cx="2384820" cy="2246769"/>
              </a:xfrm>
              <a:prstGeom prst="rect">
                <a:avLst/>
              </a:prstGeom>
              <a:noFill/>
            </p:spPr>
            <p:txBody>
              <a:bodyPr wrap="none" rtlCol="0">
                <a:spAutoFit/>
              </a:bodyPr>
              <a:lstStyle/>
              <a:p>
                <a:pPr algn="ctr"/>
                <a:r>
                  <a:rPr lang="en-US" sz="2800" dirty="0" err="1" smtClean="0">
                    <a:solidFill>
                      <a:schemeClr val="accent6">
                        <a:lumMod val="75000"/>
                      </a:schemeClr>
                    </a:solidFill>
                  </a:rPr>
                  <a:t>Laligam</a:t>
                </a:r>
                <a:r>
                  <a:rPr lang="en-US" sz="2800" dirty="0" smtClean="0">
                    <a:solidFill>
                      <a:schemeClr val="accent6">
                        <a:lumMod val="75000"/>
                      </a:schemeClr>
                    </a:solidFill>
                  </a:rPr>
                  <a:t> </a:t>
                </a:r>
                <a:r>
                  <a:rPr lang="en-US" sz="2800" dirty="0" err="1" smtClean="0">
                    <a:solidFill>
                      <a:schemeClr val="accent6">
                        <a:lumMod val="75000"/>
                      </a:schemeClr>
                    </a:solidFill>
                  </a:rPr>
                  <a:t>Sekhar</a:t>
                </a:r>
                <a:endParaRPr lang="en-US" sz="2800" dirty="0" smtClean="0">
                  <a:solidFill>
                    <a:schemeClr val="accent6">
                      <a:lumMod val="75000"/>
                    </a:schemeClr>
                  </a:solidFill>
                </a:endParaRPr>
              </a:p>
              <a:p>
                <a:pPr algn="ctr"/>
                <a:endParaRPr lang="en-US" sz="2800" dirty="0" smtClean="0">
                  <a:solidFill>
                    <a:schemeClr val="accent6">
                      <a:lumMod val="75000"/>
                    </a:schemeClr>
                  </a:solidFill>
                </a:endParaRPr>
              </a:p>
              <a:p>
                <a:pPr algn="ctr"/>
                <a:r>
                  <a:rPr lang="en-US" sz="2800" dirty="0" smtClean="0">
                    <a:solidFill>
                      <a:schemeClr val="accent6">
                        <a:lumMod val="75000"/>
                      </a:schemeClr>
                    </a:solidFill>
                  </a:rPr>
                  <a:t>Skull base</a:t>
                </a:r>
              </a:p>
              <a:p>
                <a:pPr algn="ctr"/>
                <a:r>
                  <a:rPr lang="en-US" sz="2800" dirty="0" smtClean="0">
                    <a:solidFill>
                      <a:schemeClr val="accent6">
                        <a:lumMod val="75000"/>
                      </a:schemeClr>
                    </a:solidFill>
                  </a:rPr>
                  <a:t>surgery</a:t>
                </a:r>
              </a:p>
              <a:p>
                <a:endParaRPr lang="en-US" sz="2800" dirty="0">
                  <a:solidFill>
                    <a:schemeClr val="accent6">
                      <a:lumMod val="75000"/>
                    </a:schemeClr>
                  </a:solidFill>
                </a:endParaRPr>
              </a:p>
            </p:txBody>
          </p:sp>
          <p:pic>
            <p:nvPicPr>
              <p:cNvPr id="35" name="Picture 2" descr="http://jannetta.org/images/6fc72d7eaf8e51e4b7aea8b8c70accd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85"/>
              <a:stretch/>
            </p:blipFill>
            <p:spPr bwMode="auto">
              <a:xfrm>
                <a:off x="4790522" y="549178"/>
                <a:ext cx="1900790" cy="251123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799187" y="980596"/>
                <a:ext cx="2307042" cy="2246769"/>
              </a:xfrm>
              <a:prstGeom prst="rect">
                <a:avLst/>
              </a:prstGeom>
              <a:noFill/>
            </p:spPr>
            <p:txBody>
              <a:bodyPr wrap="none" rtlCol="0">
                <a:spAutoFit/>
              </a:bodyPr>
              <a:lstStyle/>
              <a:p>
                <a:pPr algn="ctr"/>
                <a:r>
                  <a:rPr lang="en-US" sz="2800" dirty="0" smtClean="0">
                    <a:solidFill>
                      <a:schemeClr val="accent6">
                        <a:lumMod val="75000"/>
                      </a:schemeClr>
                    </a:solidFill>
                  </a:rPr>
                  <a:t>Peter Jannetta</a:t>
                </a:r>
              </a:p>
              <a:p>
                <a:pPr algn="ctr"/>
                <a:endParaRPr lang="en-US" sz="2800" dirty="0" smtClean="0">
                  <a:solidFill>
                    <a:schemeClr val="accent6">
                      <a:lumMod val="75000"/>
                    </a:schemeClr>
                  </a:solidFill>
                </a:endParaRPr>
              </a:p>
              <a:p>
                <a:pPr algn="ctr"/>
                <a:r>
                  <a:rPr lang="en-US" sz="2800" dirty="0" smtClean="0">
                    <a:solidFill>
                      <a:schemeClr val="accent6">
                        <a:lumMod val="75000"/>
                      </a:schemeClr>
                    </a:solidFill>
                  </a:rPr>
                  <a:t>Skull base</a:t>
                </a:r>
              </a:p>
              <a:p>
                <a:pPr algn="ctr"/>
                <a:r>
                  <a:rPr lang="en-US" sz="2800" dirty="0" smtClean="0">
                    <a:solidFill>
                      <a:schemeClr val="accent6">
                        <a:lumMod val="75000"/>
                      </a:schemeClr>
                    </a:solidFill>
                  </a:rPr>
                  <a:t>surgery</a:t>
                </a:r>
              </a:p>
              <a:p>
                <a:endParaRPr lang="en-US" sz="2800" dirty="0">
                  <a:solidFill>
                    <a:schemeClr val="accent6">
                      <a:lumMod val="75000"/>
                    </a:schemeClr>
                  </a:solidFill>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569216" y="513099"/>
              <a:ext cx="1964875" cy="251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0" y="1049430"/>
            <a:ext cx="9007500" cy="2529983"/>
            <a:chOff x="24294" y="420686"/>
            <a:chExt cx="9007500" cy="2529983"/>
          </a:xfrm>
        </p:grpSpPr>
        <p:grpSp>
          <p:nvGrpSpPr>
            <p:cNvPr id="50" name="Group 49"/>
            <p:cNvGrpSpPr/>
            <p:nvPr/>
          </p:nvGrpSpPr>
          <p:grpSpPr>
            <a:xfrm>
              <a:off x="24294" y="703370"/>
              <a:ext cx="9007500" cy="2247299"/>
              <a:chOff x="182406" y="980596"/>
              <a:chExt cx="9007500" cy="2247299"/>
            </a:xfrm>
          </p:grpSpPr>
          <p:sp>
            <p:nvSpPr>
              <p:cNvPr id="52" name="TextBox 51"/>
              <p:cNvSpPr txBox="1"/>
              <p:nvPr/>
            </p:nvSpPr>
            <p:spPr>
              <a:xfrm>
                <a:off x="182406" y="981126"/>
                <a:ext cx="2399118" cy="2246769"/>
              </a:xfrm>
              <a:prstGeom prst="rect">
                <a:avLst/>
              </a:prstGeom>
              <a:noFill/>
            </p:spPr>
            <p:txBody>
              <a:bodyPr wrap="none" rtlCol="0">
                <a:spAutoFit/>
              </a:bodyPr>
              <a:lstStyle/>
              <a:p>
                <a:pPr algn="ctr"/>
                <a:r>
                  <a:rPr lang="en-US" sz="2800" dirty="0" smtClean="0">
                    <a:solidFill>
                      <a:schemeClr val="accent6">
                        <a:lumMod val="75000"/>
                      </a:schemeClr>
                    </a:solidFill>
                  </a:rPr>
                  <a:t>Peter Jannetta</a:t>
                </a:r>
              </a:p>
              <a:p>
                <a:pPr algn="ctr"/>
                <a:endParaRPr lang="en-US" sz="2800" dirty="0" smtClean="0">
                  <a:solidFill>
                    <a:schemeClr val="accent6">
                      <a:lumMod val="75000"/>
                    </a:schemeClr>
                  </a:solidFill>
                </a:endParaRPr>
              </a:p>
              <a:p>
                <a:pPr algn="ctr"/>
                <a:r>
                  <a:rPr lang="en-US" sz="2800" dirty="0" smtClean="0">
                    <a:solidFill>
                      <a:schemeClr val="accent6">
                        <a:lumMod val="75000"/>
                      </a:schemeClr>
                    </a:solidFill>
                  </a:rPr>
                  <a:t>Intuition-based</a:t>
                </a:r>
              </a:p>
              <a:p>
                <a:pPr algn="ctr"/>
                <a:r>
                  <a:rPr lang="en-US" sz="2800" dirty="0" smtClean="0">
                    <a:solidFill>
                      <a:schemeClr val="accent6">
                        <a:lumMod val="75000"/>
                      </a:schemeClr>
                    </a:solidFill>
                  </a:rPr>
                  <a:t>neurosurgery</a:t>
                </a:r>
              </a:p>
              <a:p>
                <a:endParaRPr lang="en-US" sz="2800" dirty="0">
                  <a:solidFill>
                    <a:schemeClr val="accent6">
                      <a:lumMod val="75000"/>
                    </a:schemeClr>
                  </a:solidFill>
                </a:endParaRPr>
              </a:p>
            </p:txBody>
          </p:sp>
          <p:sp>
            <p:nvSpPr>
              <p:cNvPr id="53" name="TextBox 52"/>
              <p:cNvSpPr txBox="1"/>
              <p:nvPr/>
            </p:nvSpPr>
            <p:spPr>
              <a:xfrm>
                <a:off x="6715511" y="980596"/>
                <a:ext cx="2474395" cy="1815882"/>
              </a:xfrm>
              <a:prstGeom prst="rect">
                <a:avLst/>
              </a:prstGeom>
              <a:noFill/>
            </p:spPr>
            <p:txBody>
              <a:bodyPr wrap="none" rtlCol="0">
                <a:spAutoFit/>
              </a:bodyPr>
              <a:lstStyle/>
              <a:p>
                <a:pPr algn="ctr"/>
                <a:r>
                  <a:rPr lang="en-US" sz="2800" dirty="0" smtClean="0">
                    <a:solidFill>
                      <a:schemeClr val="accent6">
                        <a:lumMod val="75000"/>
                      </a:schemeClr>
                    </a:solidFill>
                  </a:rPr>
                  <a:t>Stephen Haines</a:t>
                </a:r>
              </a:p>
              <a:p>
                <a:pPr algn="ctr"/>
                <a:endParaRPr lang="en-US" sz="2800" dirty="0" smtClean="0">
                  <a:solidFill>
                    <a:schemeClr val="accent6">
                      <a:lumMod val="75000"/>
                    </a:schemeClr>
                  </a:solidFill>
                </a:endParaRPr>
              </a:p>
              <a:p>
                <a:pPr algn="ctr"/>
                <a:r>
                  <a:rPr lang="en-US" sz="2800" dirty="0">
                    <a:solidFill>
                      <a:schemeClr val="accent6">
                        <a:lumMod val="75000"/>
                      </a:schemeClr>
                    </a:solidFill>
                  </a:rPr>
                  <a:t>e</a:t>
                </a:r>
                <a:r>
                  <a:rPr lang="en-US" sz="2800" dirty="0" smtClean="0">
                    <a:solidFill>
                      <a:schemeClr val="accent6">
                        <a:lumMod val="75000"/>
                      </a:schemeClr>
                    </a:solidFill>
                  </a:rPr>
                  <a:t>vidence-based</a:t>
                </a:r>
              </a:p>
              <a:p>
                <a:pPr algn="ctr"/>
                <a:r>
                  <a:rPr lang="en-US" sz="2800" dirty="0" smtClean="0">
                    <a:solidFill>
                      <a:schemeClr val="accent6">
                        <a:lumMod val="75000"/>
                      </a:schemeClr>
                    </a:solidFill>
                  </a:rPr>
                  <a:t>neurosurgery</a:t>
                </a:r>
                <a:endParaRPr lang="en-US" sz="2800" dirty="0">
                  <a:solidFill>
                    <a:schemeClr val="accent6">
                      <a:lumMod val="75000"/>
                    </a:schemeClr>
                  </a:solidFill>
                </a:endParaRPr>
              </a:p>
            </p:txBody>
          </p:sp>
        </p:grpSp>
        <p:pic>
          <p:nvPicPr>
            <p:cNvPr id="1031" name="Picture 7" descr="http://jannetta.org/images/6fc72d7eaf8e51e4b7aea8b8c70accd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761" r="7318" b="16586"/>
            <a:stretch/>
          </p:blipFill>
          <p:spPr bwMode="auto">
            <a:xfrm>
              <a:off x="2623064" y="420686"/>
              <a:ext cx="18480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5277" r="3953"/>
            <a:stretch/>
          </p:blipFill>
          <p:spPr>
            <a:xfrm>
              <a:off x="4755765" y="472036"/>
              <a:ext cx="1859488" cy="2329899"/>
            </a:xfrm>
            <a:prstGeom prst="rect">
              <a:avLst/>
            </a:prstGeom>
          </p:spPr>
        </p:pic>
      </p:grpSp>
      <p:sp>
        <p:nvSpPr>
          <p:cNvPr id="41" name="TextBox 40"/>
          <p:cNvSpPr txBox="1"/>
          <p:nvPr/>
        </p:nvSpPr>
        <p:spPr>
          <a:xfrm>
            <a:off x="409085" y="194838"/>
            <a:ext cx="8325830" cy="584775"/>
          </a:xfrm>
          <a:prstGeom prst="rect">
            <a:avLst/>
          </a:prstGeom>
          <a:noFill/>
        </p:spPr>
        <p:txBody>
          <a:bodyPr wrap="square" rtlCol="0">
            <a:spAutoFit/>
          </a:bodyPr>
          <a:lstStyle/>
          <a:p>
            <a:r>
              <a:rPr lang="en-US" sz="3200" dirty="0" smtClean="0">
                <a:solidFill>
                  <a:schemeClr val="accent6">
                    <a:lumMod val="75000"/>
                  </a:schemeClr>
                </a:solidFill>
              </a:rPr>
              <a:t>Productive Conflict in PJ’s School of Neurosurgery</a:t>
            </a:r>
            <a:endParaRPr lang="en-US" sz="3200" dirty="0">
              <a:solidFill>
                <a:schemeClr val="accent6">
                  <a:lumMod val="75000"/>
                </a:schemeClr>
              </a:solidFill>
            </a:endParaRPr>
          </a:p>
        </p:txBody>
      </p:sp>
    </p:spTree>
    <p:extLst>
      <p:ext uri="{BB962C8B-B14F-4D97-AF65-F5344CB8AC3E}">
        <p14:creationId xmlns:p14="http://schemas.microsoft.com/office/powerpoint/2010/main" val="4079745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7143" y="914400"/>
            <a:ext cx="8899393" cy="2678717"/>
            <a:chOff x="217628" y="411607"/>
            <a:chExt cx="8899393" cy="2678717"/>
          </a:xfrm>
        </p:grpSpPr>
        <p:grpSp>
          <p:nvGrpSpPr>
            <p:cNvPr id="15" name="Group 14"/>
            <p:cNvGrpSpPr/>
            <p:nvPr/>
          </p:nvGrpSpPr>
          <p:grpSpPr>
            <a:xfrm>
              <a:off x="217628" y="411607"/>
              <a:ext cx="8899393" cy="2678717"/>
              <a:chOff x="181459" y="285913"/>
              <a:chExt cx="8899393" cy="2678717"/>
            </a:xfrm>
          </p:grpSpPr>
          <p:grpSp>
            <p:nvGrpSpPr>
              <p:cNvPr id="38" name="Group 37"/>
              <p:cNvGrpSpPr/>
              <p:nvPr/>
            </p:nvGrpSpPr>
            <p:grpSpPr>
              <a:xfrm>
                <a:off x="181459" y="717331"/>
                <a:ext cx="8899393" cy="2247299"/>
                <a:chOff x="235561" y="980596"/>
                <a:chExt cx="8899393" cy="2247299"/>
              </a:xfrm>
            </p:grpSpPr>
            <p:sp>
              <p:nvSpPr>
                <p:cNvPr id="40" name="TextBox 39"/>
                <p:cNvSpPr txBox="1"/>
                <p:nvPr/>
              </p:nvSpPr>
              <p:spPr>
                <a:xfrm>
                  <a:off x="235561" y="981126"/>
                  <a:ext cx="2292807" cy="2246769"/>
                </a:xfrm>
                <a:prstGeom prst="rect">
                  <a:avLst/>
                </a:prstGeom>
                <a:noFill/>
              </p:spPr>
              <p:txBody>
                <a:bodyPr wrap="none" rtlCol="0">
                  <a:spAutoFit/>
                </a:bodyPr>
                <a:lstStyle/>
                <a:p>
                  <a:pPr algn="ctr"/>
                  <a:r>
                    <a:rPr lang="en-US" sz="2800" dirty="0" smtClean="0">
                      <a:solidFill>
                        <a:schemeClr val="accent6">
                          <a:lumMod val="75000"/>
                        </a:schemeClr>
                      </a:solidFill>
                    </a:rPr>
                    <a:t>Dade Lunsford</a:t>
                  </a:r>
                </a:p>
                <a:p>
                  <a:pPr algn="ctr"/>
                  <a:r>
                    <a:rPr lang="en-US" sz="2800" dirty="0" smtClean="0">
                      <a:solidFill>
                        <a:schemeClr val="accent6">
                          <a:lumMod val="75000"/>
                        </a:schemeClr>
                      </a:solidFill>
                    </a:rPr>
                    <a:t>Gamma Knife</a:t>
                  </a:r>
                </a:p>
                <a:p>
                  <a:pPr algn="ctr"/>
                  <a:r>
                    <a:rPr lang="en-US" sz="2800" dirty="0" smtClean="0">
                      <a:solidFill>
                        <a:schemeClr val="accent6">
                          <a:lumMod val="75000"/>
                        </a:schemeClr>
                      </a:solidFill>
                    </a:rPr>
                    <a:t>Skull base</a:t>
                  </a:r>
                </a:p>
                <a:p>
                  <a:pPr algn="ctr"/>
                  <a:r>
                    <a:rPr lang="en-US" sz="2800" dirty="0" smtClean="0">
                      <a:solidFill>
                        <a:schemeClr val="accent6">
                          <a:lumMod val="75000"/>
                        </a:schemeClr>
                      </a:solidFill>
                    </a:rPr>
                    <a:t>surgery</a:t>
                  </a:r>
                </a:p>
                <a:p>
                  <a:endParaRPr lang="en-US" sz="2800" dirty="0">
                    <a:solidFill>
                      <a:schemeClr val="accent6">
                        <a:lumMod val="75000"/>
                      </a:schemeClr>
                    </a:solidFill>
                  </a:endParaRPr>
                </a:p>
              </p:txBody>
            </p:sp>
            <p:sp>
              <p:nvSpPr>
                <p:cNvPr id="42" name="TextBox 41"/>
                <p:cNvSpPr txBox="1"/>
                <p:nvPr/>
              </p:nvSpPr>
              <p:spPr>
                <a:xfrm>
                  <a:off x="6770461" y="980596"/>
                  <a:ext cx="2364493" cy="2246769"/>
                </a:xfrm>
                <a:prstGeom prst="rect">
                  <a:avLst/>
                </a:prstGeom>
                <a:noFill/>
              </p:spPr>
              <p:txBody>
                <a:bodyPr wrap="none" rtlCol="0">
                  <a:spAutoFit/>
                </a:bodyPr>
                <a:lstStyle/>
                <a:p>
                  <a:pPr algn="ctr"/>
                  <a:r>
                    <a:rPr lang="en-US" sz="2800" dirty="0" err="1" smtClean="0">
                      <a:solidFill>
                        <a:schemeClr val="accent6">
                          <a:lumMod val="75000"/>
                        </a:schemeClr>
                      </a:solidFill>
                    </a:rPr>
                    <a:t>Laligam</a:t>
                  </a:r>
                  <a:r>
                    <a:rPr lang="en-US" sz="2800" dirty="0" smtClean="0">
                      <a:solidFill>
                        <a:schemeClr val="accent6">
                          <a:lumMod val="75000"/>
                        </a:schemeClr>
                      </a:solidFill>
                    </a:rPr>
                    <a:t> </a:t>
                  </a:r>
                  <a:r>
                    <a:rPr lang="en-US" sz="2800" dirty="0" err="1" smtClean="0">
                      <a:solidFill>
                        <a:schemeClr val="accent6">
                          <a:lumMod val="75000"/>
                        </a:schemeClr>
                      </a:solidFill>
                    </a:rPr>
                    <a:t>Sekhar</a:t>
                  </a:r>
                  <a:endParaRPr lang="en-US" sz="2800" dirty="0" smtClean="0">
                    <a:solidFill>
                      <a:schemeClr val="accent6">
                        <a:lumMod val="75000"/>
                      </a:schemeClr>
                    </a:solidFill>
                  </a:endParaRPr>
                </a:p>
                <a:p>
                  <a:pPr algn="ctr"/>
                  <a:r>
                    <a:rPr lang="en-US" sz="2800" dirty="0" smtClean="0">
                      <a:solidFill>
                        <a:schemeClr val="accent6">
                          <a:lumMod val="75000"/>
                        </a:schemeClr>
                      </a:solidFill>
                    </a:rPr>
                    <a:t>open</a:t>
                  </a:r>
                </a:p>
                <a:p>
                  <a:pPr algn="ctr"/>
                  <a:r>
                    <a:rPr lang="en-US" sz="2800" dirty="0" smtClean="0">
                      <a:solidFill>
                        <a:schemeClr val="accent6">
                          <a:lumMod val="75000"/>
                        </a:schemeClr>
                      </a:solidFill>
                    </a:rPr>
                    <a:t>Skull base</a:t>
                  </a:r>
                </a:p>
                <a:p>
                  <a:pPr algn="ctr"/>
                  <a:r>
                    <a:rPr lang="en-US" sz="2800" dirty="0" smtClean="0">
                      <a:solidFill>
                        <a:schemeClr val="accent6">
                          <a:lumMod val="75000"/>
                        </a:schemeClr>
                      </a:solidFill>
                    </a:rPr>
                    <a:t>surgery</a:t>
                  </a:r>
                </a:p>
                <a:p>
                  <a:endParaRPr lang="en-US" sz="2800" dirty="0">
                    <a:solidFill>
                      <a:schemeClr val="accent6">
                        <a:lumMod val="75000"/>
                      </a:schemeClr>
                    </a:solidFill>
                  </a:endParaRPr>
                </a:p>
              </p:txBody>
            </p:sp>
          </p:grpSp>
          <p:pic>
            <p:nvPicPr>
              <p:cNvPr id="1029" name="Picture 5" descr="http://www.neurosurgery.pitt.edu/sites/default/files/imagecache/person-detail-page/person-images/Lunsford_LDade.jpg"/>
              <p:cNvPicPr>
                <a:picLocks noChangeAspect="1" noChangeArrowheads="1"/>
              </p:cNvPicPr>
              <p:nvPr/>
            </p:nvPicPr>
            <p:blipFill rotWithShape="1">
              <a:blip r:embed="rId3">
                <a:extLst>
                  <a:ext uri="{28A0092B-C50C-407E-A947-70E740481C1C}">
                    <a14:useLocalDpi xmlns:a14="http://schemas.microsoft.com/office/drawing/2010/main" val="0"/>
                  </a:ext>
                </a:extLst>
              </a:blip>
              <a:srcRect b="9081"/>
              <a:stretch/>
            </p:blipFill>
            <p:spPr bwMode="auto">
              <a:xfrm>
                <a:off x="2614074" y="285913"/>
                <a:ext cx="1841391" cy="2511239"/>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1240" y="411607"/>
              <a:ext cx="1926570" cy="2511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ectangle 12"/>
          <p:cNvSpPr/>
          <p:nvPr/>
        </p:nvSpPr>
        <p:spPr>
          <a:xfrm>
            <a:off x="169601" y="4572444"/>
            <a:ext cx="8991564" cy="86177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rPr>
              <a:t>“</a:t>
            </a:r>
            <a:r>
              <a:rPr lang="en-US" sz="5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rPr>
              <a:t>cacophany</a:t>
            </a:r>
            <a:r>
              <a:rPr lang="en-US" sz="5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rPr>
              <a:t> of serendipity”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endParaRPr>
          </a:p>
        </p:txBody>
      </p:sp>
      <p:sp>
        <p:nvSpPr>
          <p:cNvPr id="49" name="TextBox 48"/>
          <p:cNvSpPr txBox="1"/>
          <p:nvPr/>
        </p:nvSpPr>
        <p:spPr>
          <a:xfrm>
            <a:off x="409085" y="194838"/>
            <a:ext cx="8325830" cy="584775"/>
          </a:xfrm>
          <a:prstGeom prst="rect">
            <a:avLst/>
          </a:prstGeom>
          <a:noFill/>
        </p:spPr>
        <p:txBody>
          <a:bodyPr wrap="square" rtlCol="0">
            <a:spAutoFit/>
          </a:bodyPr>
          <a:lstStyle/>
          <a:p>
            <a:r>
              <a:rPr lang="en-US" sz="3200" dirty="0" smtClean="0">
                <a:solidFill>
                  <a:schemeClr val="accent6">
                    <a:lumMod val="75000"/>
                  </a:schemeClr>
                </a:solidFill>
              </a:rPr>
              <a:t>Productive Conflict in PJ’s School of Neurosurgery</a:t>
            </a:r>
            <a:endParaRPr lang="en-US" sz="3200" dirty="0">
              <a:solidFill>
                <a:schemeClr val="accent6">
                  <a:lumMod val="75000"/>
                </a:schemeClr>
              </a:solidFill>
            </a:endParaRPr>
          </a:p>
        </p:txBody>
      </p:sp>
    </p:spTree>
    <p:extLst>
      <p:ext uri="{BB962C8B-B14F-4D97-AF65-F5344CB8AC3E}">
        <p14:creationId xmlns:p14="http://schemas.microsoft.com/office/powerpoint/2010/main" val="2106929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276" y="1371600"/>
            <a:ext cx="6486524" cy="3970318"/>
          </a:xfrm>
          <a:prstGeom prst="rect">
            <a:avLst/>
          </a:prstGeom>
          <a:noFill/>
        </p:spPr>
        <p:txBody>
          <a:bodyPr wrap="square" rtlCol="0">
            <a:spAutoFit/>
          </a:bodyPr>
          <a:lstStyle/>
          <a:p>
            <a:r>
              <a:rPr lang="en-US" sz="3200" dirty="0">
                <a:solidFill>
                  <a:schemeClr val="bg1"/>
                </a:solidFill>
              </a:rPr>
              <a:t>It is my pleasure and awesome responsibility to lead us in remembering a giant of Neurosurgery, valued member of this Society, mentor and </a:t>
            </a:r>
            <a:r>
              <a:rPr lang="en-US" sz="3200" dirty="0" smtClean="0">
                <a:solidFill>
                  <a:schemeClr val="bg1"/>
                </a:solidFill>
              </a:rPr>
              <a:t>friend, Peter </a:t>
            </a:r>
            <a:r>
              <a:rPr lang="en-US" sz="3200" dirty="0">
                <a:solidFill>
                  <a:schemeClr val="bg1"/>
                </a:solidFill>
              </a:rPr>
              <a:t>J. Jannetta, denizen of Pittsburgh, King of the Cranial Nerves.</a:t>
            </a:r>
          </a:p>
          <a:p>
            <a:endParaRPr lang="en-US" sz="2800" dirty="0">
              <a:solidFill>
                <a:schemeClr val="bg1"/>
              </a:solidFill>
            </a:endParaRPr>
          </a:p>
        </p:txBody>
      </p:sp>
    </p:spTree>
    <p:extLst>
      <p:ext uri="{BB962C8B-B14F-4D97-AF65-F5344CB8AC3E}">
        <p14:creationId xmlns:p14="http://schemas.microsoft.com/office/powerpoint/2010/main" val="3668313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905000"/>
            <a:ext cx="7772400" cy="3539430"/>
          </a:xfrm>
          <a:prstGeom prst="rect">
            <a:avLst/>
          </a:prstGeom>
          <a:noFill/>
        </p:spPr>
        <p:txBody>
          <a:bodyPr wrap="square" rtlCol="0">
            <a:spAutoFit/>
          </a:bodyPr>
          <a:lstStyle/>
          <a:p>
            <a:r>
              <a:rPr lang="en-US" sz="3200" dirty="0">
                <a:solidFill>
                  <a:schemeClr val="bg1"/>
                </a:solidFill>
              </a:rPr>
              <a:t>The term  “</a:t>
            </a:r>
            <a:r>
              <a:rPr lang="en-US" sz="3200" dirty="0" err="1">
                <a:solidFill>
                  <a:schemeClr val="bg1"/>
                </a:solidFill>
              </a:rPr>
              <a:t>cacophany</a:t>
            </a:r>
            <a:r>
              <a:rPr lang="en-US" sz="3200" dirty="0">
                <a:solidFill>
                  <a:schemeClr val="bg1"/>
                </a:solidFill>
              </a:rPr>
              <a:t> of serendipity” has been used to describe some views of evolutionary theory (Cornelius Hunter author of Darwin’s God) and the 1944 St. Louis Browns baseball season (Steven Goldman, It </a:t>
            </a:r>
            <a:r>
              <a:rPr lang="en-US" sz="3200" dirty="0" err="1">
                <a:solidFill>
                  <a:schemeClr val="bg1"/>
                </a:solidFill>
              </a:rPr>
              <a:t>Ain’t</a:t>
            </a:r>
            <a:r>
              <a:rPr lang="en-US" sz="3200" dirty="0">
                <a:solidFill>
                  <a:schemeClr val="bg1"/>
                </a:solidFill>
              </a:rPr>
              <a:t> Over ‘Till It’s Over) but describes Jannetta’s School of Neurosurgery very well</a:t>
            </a:r>
            <a:r>
              <a:rPr lang="en-US" sz="3200" dirty="0" smtClean="0">
                <a:solidFill>
                  <a:schemeClr val="bg1"/>
                </a:solidFill>
              </a:rPr>
              <a:t>.</a:t>
            </a:r>
            <a:endParaRPr lang="en-US" sz="3200" dirty="0">
              <a:solidFill>
                <a:schemeClr val="bg1"/>
              </a:solidFill>
            </a:endParaRPr>
          </a:p>
        </p:txBody>
      </p:sp>
      <p:sp>
        <p:nvSpPr>
          <p:cNvPr id="3" name="Rectangle 2"/>
          <p:cNvSpPr/>
          <p:nvPr/>
        </p:nvSpPr>
        <p:spPr>
          <a:xfrm>
            <a:off x="76218" y="381000"/>
            <a:ext cx="8991564" cy="861774"/>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rPr>
              <a:t>“</a:t>
            </a:r>
            <a:r>
              <a:rPr lang="en-US" sz="50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rPr>
              <a:t>cacophany</a:t>
            </a:r>
            <a:r>
              <a:rPr lang="en-US" sz="5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rPr>
              <a:t> of serendipity”</a:t>
            </a:r>
            <a:endParaRPr lang="en-US" sz="5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Jokerman" panose="04090605060D06020702" pitchFamily="82" charset="0"/>
            </a:endParaRPr>
          </a:p>
        </p:txBody>
      </p:sp>
    </p:spTree>
    <p:extLst>
      <p:ext uri="{BB962C8B-B14F-4D97-AF65-F5344CB8AC3E}">
        <p14:creationId xmlns:p14="http://schemas.microsoft.com/office/powerpoint/2010/main" val="2427283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5116" b="13799"/>
          <a:stretch/>
        </p:blipFill>
        <p:spPr>
          <a:xfrm>
            <a:off x="3886200" y="304800"/>
            <a:ext cx="5143500" cy="5560828"/>
          </a:xfrm>
          <a:prstGeom prst="rect">
            <a:avLst/>
          </a:prstGeom>
        </p:spPr>
      </p:pic>
      <p:sp>
        <p:nvSpPr>
          <p:cNvPr id="3" name="Rectangle 2"/>
          <p:cNvSpPr/>
          <p:nvPr/>
        </p:nvSpPr>
        <p:spPr>
          <a:xfrm>
            <a:off x="228600" y="762000"/>
            <a:ext cx="3200400" cy="4031873"/>
          </a:xfrm>
          <a:prstGeom prst="rect">
            <a:avLst/>
          </a:prstGeom>
        </p:spPr>
        <p:txBody>
          <a:bodyPr wrap="square">
            <a:spAutoFit/>
          </a:bodyPr>
          <a:lstStyle/>
          <a:p>
            <a:r>
              <a:rPr lang="en-US" sz="3200" dirty="0">
                <a:solidFill>
                  <a:schemeClr val="bg1"/>
                </a:solidFill>
              </a:rPr>
              <a:t>This is the Peter Jannetta I remember best</a:t>
            </a:r>
          </a:p>
          <a:p>
            <a:endParaRPr lang="en-US" sz="3200" dirty="0">
              <a:solidFill>
                <a:schemeClr val="bg1"/>
              </a:solidFill>
            </a:endParaRPr>
          </a:p>
          <a:p>
            <a:r>
              <a:rPr lang="en-US" sz="3200" dirty="0">
                <a:solidFill>
                  <a:schemeClr val="bg1"/>
                </a:solidFill>
              </a:rPr>
              <a:t>The pure joy of operating.</a:t>
            </a:r>
          </a:p>
          <a:p>
            <a:r>
              <a:rPr lang="en-US" sz="3200" dirty="0">
                <a:solidFill>
                  <a:schemeClr val="bg1"/>
                </a:solidFill>
              </a:rPr>
              <a:t>He would hum in your ear</a:t>
            </a:r>
            <a:r>
              <a:rPr lang="en-US" dirty="0"/>
              <a:t>.</a:t>
            </a:r>
          </a:p>
        </p:txBody>
      </p:sp>
    </p:spTree>
    <p:extLst>
      <p:ext uri="{BB962C8B-B14F-4D97-AF65-F5344CB8AC3E}">
        <p14:creationId xmlns:p14="http://schemas.microsoft.com/office/powerpoint/2010/main" val="792518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4825" y="2286000"/>
            <a:ext cx="8134350" cy="4031873"/>
          </a:xfrm>
          <a:prstGeom prst="rect">
            <a:avLst/>
          </a:prstGeom>
        </p:spPr>
        <p:txBody>
          <a:bodyPr wrap="square">
            <a:spAutoFit/>
          </a:bodyPr>
          <a:lstStyle/>
          <a:p>
            <a:r>
              <a:rPr lang="en-US" sz="3200" dirty="0">
                <a:solidFill>
                  <a:schemeClr val="bg1"/>
                </a:solidFill>
              </a:rPr>
              <a:t>Early in residency he would walk into the OR about 20 minutes into the operation to find you completing the opening and ask “same case?”</a:t>
            </a:r>
          </a:p>
          <a:p>
            <a:endParaRPr lang="en-US" sz="3200" dirty="0">
              <a:solidFill>
                <a:schemeClr val="bg1"/>
              </a:solidFill>
            </a:endParaRPr>
          </a:p>
          <a:p>
            <a:r>
              <a:rPr lang="en-US" sz="3200" dirty="0">
                <a:solidFill>
                  <a:schemeClr val="bg1"/>
                </a:solidFill>
              </a:rPr>
              <a:t>The best day in a resident’s life was the day he walked into the operating room, looked through the microscope and said “I’ve made myself redundant</a:t>
            </a:r>
            <a:r>
              <a:rPr lang="en-US" sz="3200" dirty="0" smtClean="0">
                <a:solidFill>
                  <a:schemeClr val="bg1"/>
                </a:solidFill>
              </a:rPr>
              <a:t>”</a:t>
            </a:r>
            <a:endParaRPr lang="en-US" sz="3200" dirty="0">
              <a:solidFill>
                <a:schemeClr val="bg1"/>
              </a:solidFill>
            </a:endParaRPr>
          </a:p>
        </p:txBody>
      </p:sp>
      <p:pic>
        <p:nvPicPr>
          <p:cNvPr id="5" name="Picture 4"/>
          <p:cNvPicPr>
            <a:picLocks noChangeAspect="1"/>
          </p:cNvPicPr>
          <p:nvPr/>
        </p:nvPicPr>
        <p:blipFill>
          <a:blip r:embed="rId3"/>
          <a:stretch>
            <a:fillRect/>
          </a:stretch>
        </p:blipFill>
        <p:spPr>
          <a:xfrm>
            <a:off x="1219200" y="228600"/>
            <a:ext cx="2590800" cy="1943100"/>
          </a:xfrm>
          <a:prstGeom prst="rect">
            <a:avLst/>
          </a:prstGeom>
        </p:spPr>
      </p:pic>
      <p:pic>
        <p:nvPicPr>
          <p:cNvPr id="7" name="Picture 6"/>
          <p:cNvPicPr>
            <a:picLocks noChangeAspect="1"/>
          </p:cNvPicPr>
          <p:nvPr/>
        </p:nvPicPr>
        <p:blipFill rotWithShape="1">
          <a:blip r:embed="rId4"/>
          <a:srcRect b="33906"/>
          <a:stretch/>
        </p:blipFill>
        <p:spPr>
          <a:xfrm>
            <a:off x="5562600" y="247650"/>
            <a:ext cx="2089914" cy="1981200"/>
          </a:xfrm>
          <a:prstGeom prst="rect">
            <a:avLst/>
          </a:prstGeom>
        </p:spPr>
      </p:pic>
    </p:spTree>
    <p:extLst>
      <p:ext uri="{BB962C8B-B14F-4D97-AF65-F5344CB8AC3E}">
        <p14:creationId xmlns:p14="http://schemas.microsoft.com/office/powerpoint/2010/main" val="2048810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5628" b="22608"/>
          <a:stretch/>
        </p:blipFill>
        <p:spPr>
          <a:xfrm>
            <a:off x="1154426" y="2209800"/>
            <a:ext cx="6835148" cy="3886200"/>
          </a:xfrm>
          <a:prstGeom prst="rect">
            <a:avLst/>
          </a:prstGeom>
        </p:spPr>
      </p:pic>
      <p:sp>
        <p:nvSpPr>
          <p:cNvPr id="7" name="Rectangle 6"/>
          <p:cNvSpPr/>
          <p:nvPr/>
        </p:nvSpPr>
        <p:spPr>
          <a:xfrm>
            <a:off x="914400" y="304800"/>
            <a:ext cx="7315200" cy="1569660"/>
          </a:xfrm>
          <a:prstGeom prst="rect">
            <a:avLst/>
          </a:prstGeom>
        </p:spPr>
        <p:txBody>
          <a:bodyPr wrap="square">
            <a:spAutoFit/>
          </a:bodyPr>
          <a:lstStyle/>
          <a:p>
            <a:r>
              <a:rPr lang="en-US" sz="3200" dirty="0">
                <a:solidFill>
                  <a:schemeClr val="bg1"/>
                </a:solidFill>
              </a:rPr>
              <a:t>Here he is with former NSA President Paul Nelson and with me at the Honored Guest dinner of the 1996 Congress meeting. </a:t>
            </a:r>
          </a:p>
        </p:txBody>
      </p:sp>
    </p:spTree>
    <p:extLst>
      <p:ext uri="{BB962C8B-B14F-4D97-AF65-F5344CB8AC3E}">
        <p14:creationId xmlns:p14="http://schemas.microsoft.com/office/powerpoint/2010/main" val="3706242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2860" t="17382" r="3853" b="73362"/>
          <a:stretch/>
        </p:blipFill>
        <p:spPr>
          <a:xfrm>
            <a:off x="5029200" y="5647692"/>
            <a:ext cx="3891280" cy="63477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3181" t="13990" r="9875" b="78737"/>
          <a:stretch/>
        </p:blipFill>
        <p:spPr>
          <a:xfrm>
            <a:off x="5251604" y="4916606"/>
            <a:ext cx="3325092" cy="49876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724407" y="1026693"/>
            <a:ext cx="4379486" cy="2935700"/>
          </a:xfrm>
          <a:prstGeom prst="rect">
            <a:avLst/>
          </a:prstGeom>
        </p:spPr>
      </p:pic>
      <p:sp>
        <p:nvSpPr>
          <p:cNvPr id="7" name="Rectangle 6"/>
          <p:cNvSpPr/>
          <p:nvPr/>
        </p:nvSpPr>
        <p:spPr>
          <a:xfrm>
            <a:off x="381000" y="457200"/>
            <a:ext cx="4572000" cy="5016758"/>
          </a:xfrm>
          <a:prstGeom prst="rect">
            <a:avLst/>
          </a:prstGeom>
        </p:spPr>
        <p:txBody>
          <a:bodyPr>
            <a:spAutoFit/>
          </a:bodyPr>
          <a:lstStyle/>
          <a:p>
            <a:r>
              <a:rPr lang="en-US" sz="3200" dirty="0">
                <a:solidFill>
                  <a:schemeClr val="bg1"/>
                </a:solidFill>
              </a:rPr>
              <a:t>He sponsored both of us at our first NSA meeting  in 1979. </a:t>
            </a:r>
            <a:endParaRPr lang="en-US" sz="3200" dirty="0" smtClean="0">
              <a:solidFill>
                <a:schemeClr val="bg1"/>
              </a:solidFill>
            </a:endParaRPr>
          </a:p>
          <a:p>
            <a:endParaRPr lang="en-US" sz="3200" dirty="0">
              <a:solidFill>
                <a:schemeClr val="bg1"/>
              </a:solidFill>
            </a:endParaRPr>
          </a:p>
          <a:p>
            <a:r>
              <a:rPr lang="en-US" sz="3200" dirty="0" smtClean="0">
                <a:solidFill>
                  <a:schemeClr val="bg1"/>
                </a:solidFill>
              </a:rPr>
              <a:t>Having him serve as the Honored Guest of the Congress was </a:t>
            </a:r>
            <a:r>
              <a:rPr lang="en-US" sz="3200" dirty="0">
                <a:solidFill>
                  <a:schemeClr val="bg1"/>
                </a:solidFill>
              </a:rPr>
              <a:t>an extraordinary opportunity to be able to partially repay his </a:t>
            </a:r>
            <a:r>
              <a:rPr lang="en-US" sz="3200" dirty="0" smtClean="0">
                <a:solidFill>
                  <a:schemeClr val="bg1"/>
                </a:solidFill>
              </a:rPr>
              <a:t>mentorship.</a:t>
            </a:r>
            <a:endParaRPr lang="en-US" sz="3200" dirty="0">
              <a:solidFill>
                <a:schemeClr val="bg1"/>
              </a:solidFill>
            </a:endParaRPr>
          </a:p>
        </p:txBody>
      </p:sp>
    </p:spTree>
    <p:extLst>
      <p:ext uri="{BB962C8B-B14F-4D97-AF65-F5344CB8AC3E}">
        <p14:creationId xmlns:p14="http://schemas.microsoft.com/office/powerpoint/2010/main" val="37353025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801025" y="381000"/>
            <a:ext cx="4371278" cy="4027469"/>
          </a:xfrm>
          <a:prstGeom prst="rect">
            <a:avLst/>
          </a:prstGeom>
        </p:spPr>
      </p:pic>
      <p:sp>
        <p:nvSpPr>
          <p:cNvPr id="2" name="Rectangle 1"/>
          <p:cNvSpPr/>
          <p:nvPr/>
        </p:nvSpPr>
        <p:spPr>
          <a:xfrm>
            <a:off x="304800" y="354577"/>
            <a:ext cx="4419600" cy="6001643"/>
          </a:xfrm>
          <a:prstGeom prst="rect">
            <a:avLst/>
          </a:prstGeom>
        </p:spPr>
        <p:txBody>
          <a:bodyPr wrap="square">
            <a:spAutoFit/>
          </a:bodyPr>
          <a:lstStyle/>
          <a:p>
            <a:r>
              <a:rPr lang="en-US" sz="3200" dirty="0">
                <a:solidFill>
                  <a:schemeClr val="bg1"/>
                </a:solidFill>
              </a:rPr>
              <a:t>He had a great and subtle sense of humor. We gave a Hallowe’en costume party at our home during residency. It was during the years leading up to his divorce. It wasn’t widely known, at least among the residents, that there were problems. He came as the Lone Ranger.</a:t>
            </a:r>
            <a:endParaRPr lang="en-US" sz="3200" dirty="0">
              <a:solidFill>
                <a:schemeClr val="bg1"/>
              </a:solidFill>
            </a:endParaRPr>
          </a:p>
        </p:txBody>
      </p:sp>
    </p:spTree>
    <p:extLst>
      <p:ext uri="{BB962C8B-B14F-4D97-AF65-F5344CB8AC3E}">
        <p14:creationId xmlns:p14="http://schemas.microsoft.com/office/powerpoint/2010/main" val="1168390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7772400" cy="5016758"/>
          </a:xfrm>
          <a:prstGeom prst="rect">
            <a:avLst/>
          </a:prstGeom>
          <a:noFill/>
        </p:spPr>
        <p:txBody>
          <a:bodyPr wrap="square" rtlCol="0">
            <a:spAutoFit/>
          </a:bodyPr>
          <a:lstStyle/>
          <a:p>
            <a:r>
              <a:rPr lang="en-US" sz="3200" dirty="0">
                <a:solidFill>
                  <a:schemeClr val="bg1"/>
                </a:solidFill>
              </a:rPr>
              <a:t>The “Lone” in the Ranger ended with his marriage to Diana. She changed his life, made him a collector of art and supported him through the sometimes choppy waters of his later years</a:t>
            </a:r>
            <a:r>
              <a:rPr lang="en-US" sz="3200" dirty="0" smtClean="0">
                <a:solidFill>
                  <a:schemeClr val="bg1"/>
                </a:solidFill>
              </a:rPr>
              <a:t>.</a:t>
            </a:r>
          </a:p>
          <a:p>
            <a:endParaRPr lang="en-US" sz="3200" dirty="0" smtClean="0">
              <a:solidFill>
                <a:schemeClr val="bg1"/>
              </a:solidFill>
            </a:endParaRPr>
          </a:p>
          <a:p>
            <a:r>
              <a:rPr lang="en-US" sz="3200" dirty="0">
                <a:solidFill>
                  <a:schemeClr val="bg1"/>
                </a:solidFill>
              </a:rPr>
              <a:t>The beautiful home they created  was indeed a museum but also a warm, comfortable place where I was honored to stay the year before he died.</a:t>
            </a:r>
          </a:p>
        </p:txBody>
      </p:sp>
    </p:spTree>
    <p:extLst>
      <p:ext uri="{BB962C8B-B14F-4D97-AF65-F5344CB8AC3E}">
        <p14:creationId xmlns:p14="http://schemas.microsoft.com/office/powerpoint/2010/main" val="1366333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52400"/>
            <a:ext cx="4876800" cy="3316088"/>
          </a:xfrm>
          <a:prstGeom prst="rect">
            <a:avLst/>
          </a:prstGeom>
        </p:spPr>
      </p:pic>
      <p:pic>
        <p:nvPicPr>
          <p:cNvPr id="2050" name="Picture 2" descr="http://images.gg-art.com/trahow/photos/1072/71139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7543" y="151142"/>
            <a:ext cx="3613723" cy="331734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295400" y="2971800"/>
            <a:ext cx="6781800" cy="3454400"/>
            <a:chOff x="1295400" y="2971800"/>
            <a:chExt cx="6781800" cy="3454400"/>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54600" y="3403600"/>
              <a:ext cx="3454400" cy="2590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400" y="3025849"/>
              <a:ext cx="2550263" cy="3400351"/>
            </a:xfrm>
            <a:prstGeom prst="rect">
              <a:avLst/>
            </a:prstGeom>
          </p:spPr>
        </p:pic>
      </p:grpSp>
    </p:spTree>
    <p:extLst>
      <p:ext uri="{BB962C8B-B14F-4D97-AF65-F5344CB8AC3E}">
        <p14:creationId xmlns:p14="http://schemas.microsoft.com/office/powerpoint/2010/main" val="2212615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81000"/>
            <a:ext cx="4114800" cy="5872578"/>
          </a:xfrm>
          <a:prstGeom prst="rect">
            <a:avLst/>
          </a:prstGeom>
        </p:spPr>
      </p:pic>
      <p:sp>
        <p:nvSpPr>
          <p:cNvPr id="3" name="Rectangle 2"/>
          <p:cNvSpPr/>
          <p:nvPr/>
        </p:nvSpPr>
        <p:spPr>
          <a:xfrm>
            <a:off x="233779" y="674400"/>
            <a:ext cx="4572000" cy="5509200"/>
          </a:xfrm>
          <a:prstGeom prst="rect">
            <a:avLst/>
          </a:prstGeom>
        </p:spPr>
        <p:txBody>
          <a:bodyPr>
            <a:spAutoFit/>
          </a:bodyPr>
          <a:lstStyle/>
          <a:p>
            <a:r>
              <a:rPr lang="en-US" sz="3200" dirty="0">
                <a:solidFill>
                  <a:schemeClr val="bg1"/>
                </a:solidFill>
              </a:rPr>
              <a:t>At the 64</a:t>
            </a:r>
            <a:r>
              <a:rPr lang="en-US" sz="3200" baseline="30000" dirty="0">
                <a:solidFill>
                  <a:schemeClr val="bg1"/>
                </a:solidFill>
              </a:rPr>
              <a:t>th</a:t>
            </a:r>
            <a:r>
              <a:rPr lang="en-US" sz="3200" dirty="0">
                <a:solidFill>
                  <a:schemeClr val="bg1"/>
                </a:solidFill>
              </a:rPr>
              <a:t> Annual Meeting of this Society, on March 29, 2011, at the Mauna </a:t>
            </a:r>
            <a:r>
              <a:rPr lang="en-US" sz="3200" dirty="0" err="1">
                <a:solidFill>
                  <a:schemeClr val="bg1"/>
                </a:solidFill>
              </a:rPr>
              <a:t>Lani</a:t>
            </a:r>
            <a:r>
              <a:rPr lang="en-US" sz="3200" dirty="0">
                <a:solidFill>
                  <a:schemeClr val="bg1"/>
                </a:solidFill>
              </a:rPr>
              <a:t> Bay Hotel on the big island of Hawaii, President Nick </a:t>
            </a:r>
            <a:r>
              <a:rPr lang="en-US" sz="3200" dirty="0" err="1">
                <a:solidFill>
                  <a:schemeClr val="bg1"/>
                </a:solidFill>
              </a:rPr>
              <a:t>Barbaro</a:t>
            </a:r>
            <a:r>
              <a:rPr lang="en-US" sz="3200" dirty="0">
                <a:solidFill>
                  <a:schemeClr val="bg1"/>
                </a:solidFill>
              </a:rPr>
              <a:t> (who, incidentally, was a medical student in Pittsburgh) gave Peter this Society’s highest honor, the NSA </a:t>
            </a:r>
            <a:r>
              <a:rPr lang="en-US" sz="3200" dirty="0" smtClean="0">
                <a:solidFill>
                  <a:schemeClr val="bg1"/>
                </a:solidFill>
              </a:rPr>
              <a:t>Medal.</a:t>
            </a:r>
            <a:endParaRPr lang="en-US" sz="3200" dirty="0">
              <a:solidFill>
                <a:schemeClr val="bg1"/>
              </a:solidFill>
            </a:endParaRPr>
          </a:p>
        </p:txBody>
      </p:sp>
    </p:spTree>
    <p:extLst>
      <p:ext uri="{BB962C8B-B14F-4D97-AF65-F5344CB8AC3E}">
        <p14:creationId xmlns:p14="http://schemas.microsoft.com/office/powerpoint/2010/main" val="23790739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alumni.upenn.edu/s/1587/images/gid2/editor/penn_med/pulse/holiday_2016/dga_-_jannetta-cropp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04800"/>
            <a:ext cx="3320113" cy="47625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ars.els-cdn.com/content/image/1-s2.0-S1878875016304533-gr2.jpg"/>
          <p:cNvPicPr>
            <a:picLocks noChangeAspect="1" noChangeArrowheads="1"/>
          </p:cNvPicPr>
          <p:nvPr/>
        </p:nvPicPr>
        <p:blipFill rotWithShape="1">
          <a:blip r:embed="rId4">
            <a:extLst>
              <a:ext uri="{28A0092B-C50C-407E-A947-70E740481C1C}">
                <a14:useLocalDpi xmlns:a14="http://schemas.microsoft.com/office/drawing/2010/main" val="0"/>
              </a:ext>
            </a:extLst>
          </a:blip>
          <a:srcRect l="2584" r="2222"/>
          <a:stretch/>
        </p:blipFill>
        <p:spPr bwMode="auto">
          <a:xfrm>
            <a:off x="5791200" y="682256"/>
            <a:ext cx="3264195" cy="5029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52400"/>
            <a:ext cx="1810512" cy="2623930"/>
          </a:xfrm>
          <a:prstGeom prst="rect">
            <a:avLst/>
          </a:prstGeom>
        </p:spPr>
      </p:pic>
      <p:pic>
        <p:nvPicPr>
          <p:cNvPr id="1028" name="Picture 4" descr="http://www.intelligentdental.com/wp-content/uploads/2012/01/jannett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4" y="2971800"/>
            <a:ext cx="3019425" cy="33242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440837" y="5441798"/>
            <a:ext cx="5715000" cy="954107"/>
          </a:xfrm>
          <a:prstGeom prst="rect">
            <a:avLst/>
          </a:prstGeom>
        </p:spPr>
        <p:txBody>
          <a:bodyPr wrap="square">
            <a:spAutoFit/>
          </a:bodyPr>
          <a:lstStyle/>
          <a:p>
            <a:r>
              <a:rPr lang="en-US" sz="2800" dirty="0">
                <a:solidFill>
                  <a:schemeClr val="bg1"/>
                </a:solidFill>
              </a:rPr>
              <a:t>There are many images that capture the faces of Peter Jannetta. </a:t>
            </a:r>
            <a:endParaRPr lang="en-US" sz="2800" dirty="0">
              <a:solidFill>
                <a:schemeClr val="bg1"/>
              </a:solidFill>
            </a:endParaRPr>
          </a:p>
        </p:txBody>
      </p:sp>
    </p:spTree>
    <p:extLst>
      <p:ext uri="{BB962C8B-B14F-4D97-AF65-F5344CB8AC3E}">
        <p14:creationId xmlns:p14="http://schemas.microsoft.com/office/powerpoint/2010/main" val="10882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6"/>
          <a:stretch/>
        </p:blipFill>
        <p:spPr bwMode="auto">
          <a:xfrm>
            <a:off x="228600" y="152400"/>
            <a:ext cx="5262957"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638800" y="152400"/>
            <a:ext cx="3505200" cy="5693866"/>
          </a:xfrm>
          <a:prstGeom prst="rect">
            <a:avLst/>
          </a:prstGeom>
          <a:noFill/>
        </p:spPr>
        <p:txBody>
          <a:bodyPr wrap="square" rtlCol="0">
            <a:spAutoFit/>
          </a:bodyPr>
          <a:lstStyle/>
          <a:p>
            <a:r>
              <a:rPr lang="en-US" sz="2800" dirty="0">
                <a:solidFill>
                  <a:schemeClr val="bg1"/>
                </a:solidFill>
              </a:rPr>
              <a:t>Peter Joseph Jannetta would have been an international superstar in whatever endeavor he chose to pursue. We are very fortunate that he chose neurosurgery. The usual details of his life are readily available in the formal obituaries published in the </a:t>
            </a:r>
            <a:r>
              <a:rPr lang="en-US" sz="2800" dirty="0" smtClean="0">
                <a:solidFill>
                  <a:schemeClr val="bg1"/>
                </a:solidFill>
              </a:rPr>
              <a:t>New York Times</a:t>
            </a:r>
            <a:endParaRPr lang="en-US" sz="2800" dirty="0">
              <a:solidFill>
                <a:schemeClr val="bg1"/>
              </a:solidFill>
            </a:endParaRPr>
          </a:p>
        </p:txBody>
      </p:sp>
    </p:spTree>
    <p:extLst>
      <p:ext uri="{BB962C8B-B14F-4D97-AF65-F5344CB8AC3E}">
        <p14:creationId xmlns:p14="http://schemas.microsoft.com/office/powerpoint/2010/main" val="879397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52400"/>
            <a:ext cx="5638802" cy="5022058"/>
          </a:xfrm>
          <a:prstGeom prst="rect">
            <a:avLst/>
          </a:prstGeom>
        </p:spPr>
      </p:pic>
      <p:sp>
        <p:nvSpPr>
          <p:cNvPr id="2" name="Rectangle 1"/>
          <p:cNvSpPr/>
          <p:nvPr/>
        </p:nvSpPr>
        <p:spPr>
          <a:xfrm>
            <a:off x="228600" y="5158607"/>
            <a:ext cx="8810897" cy="1815882"/>
          </a:xfrm>
          <a:prstGeom prst="rect">
            <a:avLst/>
          </a:prstGeom>
        </p:spPr>
        <p:txBody>
          <a:bodyPr wrap="square">
            <a:spAutoFit/>
          </a:bodyPr>
          <a:lstStyle/>
          <a:p>
            <a:r>
              <a:rPr lang="en-US" sz="2800" dirty="0">
                <a:solidFill>
                  <a:schemeClr val="bg1"/>
                </a:solidFill>
              </a:rPr>
              <a:t>The one that hung in his study captures the intelligence, wisdom, the surgeon and a little bit of mischief of one of the giants of 20</a:t>
            </a:r>
            <a:r>
              <a:rPr lang="en-US" sz="2800" baseline="30000" dirty="0">
                <a:solidFill>
                  <a:schemeClr val="bg1"/>
                </a:solidFill>
              </a:rPr>
              <a:t>th</a:t>
            </a:r>
            <a:r>
              <a:rPr lang="en-US" sz="2800" dirty="0">
                <a:solidFill>
                  <a:schemeClr val="bg1"/>
                </a:solidFill>
              </a:rPr>
              <a:t> Century Neurosurgery.</a:t>
            </a:r>
          </a:p>
          <a:p>
            <a:endParaRPr lang="en-US" sz="2800" dirty="0">
              <a:solidFill>
                <a:schemeClr val="bg1"/>
              </a:solidFill>
            </a:endParaRPr>
          </a:p>
        </p:txBody>
      </p:sp>
    </p:spTree>
    <p:extLst>
      <p:ext uri="{BB962C8B-B14F-4D97-AF65-F5344CB8AC3E}">
        <p14:creationId xmlns:p14="http://schemas.microsoft.com/office/powerpoint/2010/main" val="1515416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599" y="152400"/>
            <a:ext cx="5638802" cy="5022058"/>
          </a:xfrm>
          <a:prstGeom prst="rect">
            <a:avLst/>
          </a:prstGeom>
        </p:spPr>
      </p:pic>
      <p:sp>
        <p:nvSpPr>
          <p:cNvPr id="2" name="Rectangle 1"/>
          <p:cNvSpPr/>
          <p:nvPr/>
        </p:nvSpPr>
        <p:spPr>
          <a:xfrm>
            <a:off x="1157151" y="5174458"/>
            <a:ext cx="6829697" cy="1384995"/>
          </a:xfrm>
          <a:prstGeom prst="rect">
            <a:avLst/>
          </a:prstGeom>
        </p:spPr>
        <p:txBody>
          <a:bodyPr wrap="square">
            <a:spAutoFit/>
          </a:bodyPr>
          <a:lstStyle/>
          <a:p>
            <a:r>
              <a:rPr lang="en-US" sz="2800" dirty="0" smtClean="0">
                <a:solidFill>
                  <a:schemeClr val="bg1"/>
                </a:solidFill>
              </a:rPr>
              <a:t>The </a:t>
            </a:r>
            <a:r>
              <a:rPr lang="en-US" sz="2800" dirty="0">
                <a:solidFill>
                  <a:schemeClr val="bg1"/>
                </a:solidFill>
              </a:rPr>
              <a:t>NSA is honored by having chosen him for membership and for the honor of the NSA medal. We all miss him be cannot forget him</a:t>
            </a:r>
            <a:r>
              <a:rPr lang="en-US" dirty="0"/>
              <a:t>.</a:t>
            </a:r>
            <a:endParaRPr lang="en-US" dirty="0"/>
          </a:p>
        </p:txBody>
      </p:sp>
    </p:spTree>
    <p:extLst>
      <p:ext uri="{BB962C8B-B14F-4D97-AF65-F5344CB8AC3E}">
        <p14:creationId xmlns:p14="http://schemas.microsoft.com/office/powerpoint/2010/main" val="2554072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50540" y="685800"/>
            <a:ext cx="3514725" cy="5619750"/>
            <a:chOff x="5650540" y="685800"/>
            <a:chExt cx="3514725" cy="5619750"/>
          </a:xfrm>
        </p:grpSpPr>
        <p:pic>
          <p:nvPicPr>
            <p:cNvPr id="3" name="Picture 2"/>
            <p:cNvPicPr/>
            <p:nvPr/>
          </p:nvPicPr>
          <p:blipFill rotWithShape="1">
            <a:blip r:embed="rId3"/>
            <a:srcRect b="29923"/>
            <a:stretch/>
          </p:blipFill>
          <p:spPr>
            <a:xfrm>
              <a:off x="5650540" y="685800"/>
              <a:ext cx="3514725" cy="600740"/>
            </a:xfrm>
            <a:prstGeom prst="rect">
              <a:avLst/>
            </a:prstGeom>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8452"/>
            <a:stretch/>
          </p:blipFill>
          <p:spPr bwMode="auto">
            <a:xfrm>
              <a:off x="5707800" y="3552825"/>
              <a:ext cx="3400203"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3886" t="4100" b="2812"/>
            <a:stretch/>
          </p:blipFill>
          <p:spPr bwMode="auto">
            <a:xfrm>
              <a:off x="6515100" y="1347761"/>
              <a:ext cx="1638300" cy="210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Rectangle 3"/>
          <p:cNvSpPr/>
          <p:nvPr/>
        </p:nvSpPr>
        <p:spPr>
          <a:xfrm>
            <a:off x="224145" y="1815081"/>
            <a:ext cx="5511958" cy="584775"/>
          </a:xfrm>
          <a:prstGeom prst="rect">
            <a:avLst/>
          </a:prstGeom>
        </p:spPr>
        <p:txBody>
          <a:bodyPr wrap="none">
            <a:spAutoFit/>
          </a:bodyPr>
          <a:lstStyle/>
          <a:p>
            <a:r>
              <a:rPr lang="en-US" sz="3200" dirty="0" smtClean="0">
                <a:solidFill>
                  <a:schemeClr val="bg1"/>
                </a:solidFill>
              </a:rPr>
              <a:t>and </a:t>
            </a:r>
            <a:r>
              <a:rPr lang="en-US" sz="3200" dirty="0">
                <a:solidFill>
                  <a:schemeClr val="bg1"/>
                </a:solidFill>
              </a:rPr>
              <a:t>the </a:t>
            </a:r>
            <a:r>
              <a:rPr lang="en-US" sz="3200" dirty="0" smtClean="0">
                <a:solidFill>
                  <a:schemeClr val="bg1"/>
                </a:solidFill>
              </a:rPr>
              <a:t>Pittsburgh </a:t>
            </a:r>
            <a:r>
              <a:rPr lang="en-US" sz="3200" dirty="0">
                <a:solidFill>
                  <a:schemeClr val="bg1"/>
                </a:solidFill>
              </a:rPr>
              <a:t>Post Gazette</a:t>
            </a:r>
            <a:r>
              <a:rPr lang="en-US"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915532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6">
                    <a:lumMod val="75000"/>
                  </a:schemeClr>
                </a:solidFill>
              </a:rPr>
              <a:t>Philadelphia</a:t>
            </a:r>
            <a:r>
              <a:rPr lang="en-US" dirty="0" smtClean="0">
                <a:solidFill>
                  <a:schemeClr val="accent6">
                    <a:lumMod val="75000"/>
                  </a:schemeClr>
                </a:solidFill>
              </a:rPr>
              <a:t> 1932 – 2016 </a:t>
            </a:r>
            <a:r>
              <a:rPr lang="en-US" sz="3200" dirty="0" smtClean="0">
                <a:solidFill>
                  <a:schemeClr val="accent6">
                    <a:lumMod val="75000"/>
                  </a:schemeClr>
                </a:solidFill>
              </a:rPr>
              <a:t>Pittsburgh</a:t>
            </a:r>
            <a:endParaRPr lang="en-US" sz="3200" dirty="0">
              <a:solidFill>
                <a:schemeClr val="accent6">
                  <a:lumMod val="75000"/>
                </a:schemeClr>
              </a:solidFill>
            </a:endParaRPr>
          </a:p>
        </p:txBody>
      </p:sp>
      <p:sp>
        <p:nvSpPr>
          <p:cNvPr id="3" name="Content Placeholder 2"/>
          <p:cNvSpPr>
            <a:spLocks noGrp="1"/>
          </p:cNvSpPr>
          <p:nvPr>
            <p:ph idx="1"/>
          </p:nvPr>
        </p:nvSpPr>
        <p:spPr>
          <a:xfrm>
            <a:off x="609600" y="1600200"/>
            <a:ext cx="8229600" cy="4525963"/>
          </a:xfrm>
        </p:spPr>
        <p:txBody>
          <a:bodyPr>
            <a:normAutofit fontScale="92500" lnSpcReduction="20000"/>
          </a:bodyPr>
          <a:lstStyle/>
          <a:p>
            <a:r>
              <a:rPr lang="en-US" dirty="0" smtClean="0">
                <a:solidFill>
                  <a:srgbClr val="FFFF99"/>
                </a:solidFill>
              </a:rPr>
              <a:t>AB, MD, Neurophysiology Fellow, Surgery Resident: </a:t>
            </a:r>
            <a:r>
              <a:rPr lang="en-US" dirty="0" smtClean="0">
                <a:solidFill>
                  <a:srgbClr val="FFC000"/>
                </a:solidFill>
              </a:rPr>
              <a:t>University of Pennsylvania</a:t>
            </a:r>
            <a:r>
              <a:rPr lang="en-US" dirty="0" smtClean="0">
                <a:solidFill>
                  <a:srgbClr val="FFFF99"/>
                </a:solidFill>
              </a:rPr>
              <a:t>, </a:t>
            </a:r>
            <a:r>
              <a:rPr lang="en-US" dirty="0">
                <a:solidFill>
                  <a:srgbClr val="FFFF99"/>
                </a:solidFill>
              </a:rPr>
              <a:t>1958 - </a:t>
            </a:r>
            <a:r>
              <a:rPr lang="en-US" dirty="0" smtClean="0">
                <a:solidFill>
                  <a:srgbClr val="FFFF99"/>
                </a:solidFill>
              </a:rPr>
              <a:t>63</a:t>
            </a:r>
          </a:p>
          <a:p>
            <a:r>
              <a:rPr lang="en-US" dirty="0" smtClean="0">
                <a:solidFill>
                  <a:srgbClr val="FFFF99"/>
                </a:solidFill>
              </a:rPr>
              <a:t>Neurosurgery Resident, </a:t>
            </a:r>
            <a:r>
              <a:rPr lang="en-US" dirty="0" smtClean="0">
                <a:solidFill>
                  <a:srgbClr val="FFC000"/>
                </a:solidFill>
              </a:rPr>
              <a:t>UCLA</a:t>
            </a:r>
            <a:r>
              <a:rPr lang="en-US" dirty="0" smtClean="0">
                <a:solidFill>
                  <a:srgbClr val="FFFF99"/>
                </a:solidFill>
              </a:rPr>
              <a:t>, 1963 – 66</a:t>
            </a:r>
          </a:p>
          <a:p>
            <a:r>
              <a:rPr lang="en-US" dirty="0" smtClean="0">
                <a:solidFill>
                  <a:srgbClr val="FFFF99"/>
                </a:solidFill>
              </a:rPr>
              <a:t>Chairman, Neurosurgery, </a:t>
            </a:r>
            <a:r>
              <a:rPr lang="en-US" dirty="0" smtClean="0">
                <a:solidFill>
                  <a:srgbClr val="FFC000"/>
                </a:solidFill>
              </a:rPr>
              <a:t>LSU</a:t>
            </a:r>
            <a:r>
              <a:rPr lang="en-US" dirty="0" smtClean="0">
                <a:solidFill>
                  <a:srgbClr val="FFFF99"/>
                </a:solidFill>
              </a:rPr>
              <a:t>, 1966 – 1971</a:t>
            </a:r>
          </a:p>
          <a:p>
            <a:r>
              <a:rPr lang="en-US" dirty="0" smtClean="0">
                <a:solidFill>
                  <a:srgbClr val="FFFF99"/>
                </a:solidFill>
              </a:rPr>
              <a:t>Chairman, Neurological Surgery, </a:t>
            </a:r>
            <a:r>
              <a:rPr lang="en-US" dirty="0" smtClean="0">
                <a:solidFill>
                  <a:srgbClr val="FFC000"/>
                </a:solidFill>
              </a:rPr>
              <a:t>University of Pittsburgh</a:t>
            </a:r>
            <a:r>
              <a:rPr lang="en-US" dirty="0" smtClean="0">
                <a:solidFill>
                  <a:srgbClr val="FFFF99"/>
                </a:solidFill>
              </a:rPr>
              <a:t>, 1971 – 1997</a:t>
            </a:r>
          </a:p>
          <a:p>
            <a:r>
              <a:rPr lang="en-US" dirty="0" smtClean="0">
                <a:solidFill>
                  <a:srgbClr val="FFFF99"/>
                </a:solidFill>
              </a:rPr>
              <a:t>Professor of Neurological Surgery, </a:t>
            </a:r>
            <a:r>
              <a:rPr lang="en-US" dirty="0">
                <a:solidFill>
                  <a:srgbClr val="FFC000"/>
                </a:solidFill>
              </a:rPr>
              <a:t>University of Pittsburgh</a:t>
            </a:r>
            <a:r>
              <a:rPr lang="en-US" dirty="0">
                <a:solidFill>
                  <a:srgbClr val="FFFF99"/>
                </a:solidFill>
              </a:rPr>
              <a:t>, </a:t>
            </a:r>
            <a:r>
              <a:rPr lang="en-US" dirty="0" smtClean="0">
                <a:solidFill>
                  <a:srgbClr val="FFFF99"/>
                </a:solidFill>
              </a:rPr>
              <a:t>1997 – 2000</a:t>
            </a:r>
          </a:p>
          <a:p>
            <a:r>
              <a:rPr lang="en-US" dirty="0">
                <a:solidFill>
                  <a:srgbClr val="FFFF99"/>
                </a:solidFill>
              </a:rPr>
              <a:t>Professor of Neurosurgery, </a:t>
            </a:r>
            <a:r>
              <a:rPr lang="en-US" dirty="0">
                <a:solidFill>
                  <a:srgbClr val="FFC000"/>
                </a:solidFill>
              </a:rPr>
              <a:t>Allegheny General Hospital (Drexel University)</a:t>
            </a:r>
            <a:r>
              <a:rPr lang="en-US" dirty="0">
                <a:solidFill>
                  <a:srgbClr val="FFFF99"/>
                </a:solidFill>
              </a:rPr>
              <a:t>, 2000 - </a:t>
            </a:r>
            <a:r>
              <a:rPr lang="en-US" dirty="0" smtClean="0">
                <a:solidFill>
                  <a:srgbClr val="FFFF99"/>
                </a:solidFill>
              </a:rPr>
              <a:t>2016</a:t>
            </a:r>
            <a:endParaRPr lang="en-US" dirty="0">
              <a:solidFill>
                <a:srgbClr val="FFFF99"/>
              </a:solidFill>
            </a:endParaRPr>
          </a:p>
        </p:txBody>
      </p:sp>
      <p:sp>
        <p:nvSpPr>
          <p:cNvPr id="4" name="Rectangle 3"/>
          <p:cNvSpPr/>
          <p:nvPr/>
        </p:nvSpPr>
        <p:spPr>
          <a:xfrm>
            <a:off x="3545501" y="0"/>
            <a:ext cx="1932773" cy="584775"/>
          </a:xfrm>
          <a:prstGeom prst="rect">
            <a:avLst/>
          </a:prstGeom>
        </p:spPr>
        <p:txBody>
          <a:bodyPr wrap="none">
            <a:spAutoFit/>
          </a:bodyPr>
          <a:lstStyle/>
          <a:p>
            <a:r>
              <a:rPr lang="en-US" sz="3200" i="1" dirty="0">
                <a:solidFill>
                  <a:schemeClr val="bg1"/>
                </a:solidFill>
              </a:rPr>
              <a:t>t</a:t>
            </a:r>
            <a:r>
              <a:rPr lang="en-US" sz="3200" i="1" dirty="0" smtClean="0">
                <a:solidFill>
                  <a:schemeClr val="bg1"/>
                </a:solidFill>
              </a:rPr>
              <a:t>he details</a:t>
            </a:r>
            <a:endParaRPr lang="en-US" i="1" dirty="0">
              <a:solidFill>
                <a:schemeClr val="bg1"/>
              </a:solidFill>
            </a:endParaRPr>
          </a:p>
        </p:txBody>
      </p:sp>
    </p:spTree>
    <p:extLst>
      <p:ext uri="{BB962C8B-B14F-4D97-AF65-F5344CB8AC3E}">
        <p14:creationId xmlns:p14="http://schemas.microsoft.com/office/powerpoint/2010/main" val="970644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8276" y="685800"/>
            <a:ext cx="6486524" cy="4955203"/>
          </a:xfrm>
          <a:prstGeom prst="rect">
            <a:avLst/>
          </a:prstGeom>
          <a:noFill/>
        </p:spPr>
        <p:txBody>
          <a:bodyPr wrap="square" rtlCol="0">
            <a:spAutoFit/>
          </a:bodyPr>
          <a:lstStyle/>
          <a:p>
            <a:r>
              <a:rPr lang="en-US" sz="3200" dirty="0">
                <a:solidFill>
                  <a:schemeClr val="bg1"/>
                </a:solidFill>
              </a:rPr>
              <a:t>But you can read that stuff. This was not a conventional neurosurgeon. Among his unusual </a:t>
            </a:r>
            <a:r>
              <a:rPr lang="en-US" sz="3200" dirty="0" smtClean="0">
                <a:solidFill>
                  <a:schemeClr val="bg1"/>
                </a:solidFill>
              </a:rPr>
              <a:t>accomplishments he was elected </a:t>
            </a:r>
            <a:r>
              <a:rPr lang="en-US" sz="3200" dirty="0">
                <a:solidFill>
                  <a:schemeClr val="bg1"/>
                </a:solidFill>
              </a:rPr>
              <a:t>to the Horatio Alger Society in 1990. The only other neurosurgeon we know in the Society is </a:t>
            </a:r>
            <a:r>
              <a:rPr lang="en-US" sz="3200" dirty="0" smtClean="0">
                <a:solidFill>
                  <a:schemeClr val="bg1"/>
                </a:solidFill>
              </a:rPr>
              <a:t>Ben </a:t>
            </a:r>
            <a:r>
              <a:rPr lang="en-US" sz="3200" dirty="0">
                <a:solidFill>
                  <a:schemeClr val="bg1"/>
                </a:solidFill>
              </a:rPr>
              <a:t>Carson. He became acquainted with the poet </a:t>
            </a:r>
            <a:r>
              <a:rPr lang="en-US" sz="3200" dirty="0" smtClean="0">
                <a:solidFill>
                  <a:schemeClr val="bg1"/>
                </a:solidFill>
              </a:rPr>
              <a:t>Maya </a:t>
            </a:r>
            <a:r>
              <a:rPr lang="en-US" sz="3200" dirty="0">
                <a:solidFill>
                  <a:schemeClr val="bg1"/>
                </a:solidFill>
              </a:rPr>
              <a:t>Angelou through this society</a:t>
            </a:r>
            <a:r>
              <a:rPr lang="en-US" sz="3200" dirty="0" smtClean="0">
                <a:solidFill>
                  <a:schemeClr val="bg1"/>
                </a:solidFill>
              </a:rPr>
              <a:t>.</a:t>
            </a:r>
            <a:r>
              <a:rPr lang="en-US" sz="3200" dirty="0" smtClean="0"/>
              <a:t>.</a:t>
            </a:r>
            <a:endParaRPr lang="en-US" sz="3200" dirty="0"/>
          </a:p>
          <a:p>
            <a:endParaRPr lang="en-US" sz="2800" dirty="0">
              <a:solidFill>
                <a:schemeClr val="bg1"/>
              </a:solidFill>
            </a:endParaRPr>
          </a:p>
        </p:txBody>
      </p:sp>
    </p:spTree>
    <p:extLst>
      <p:ext uri="{BB962C8B-B14F-4D97-AF65-F5344CB8AC3E}">
        <p14:creationId xmlns:p14="http://schemas.microsoft.com/office/powerpoint/2010/main" val="31204347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6">
                    <a:lumMod val="75000"/>
                  </a:schemeClr>
                </a:solidFill>
              </a:rPr>
              <a:t>Things Neurosurgeons Don’t Usually Do</a:t>
            </a:r>
            <a:endParaRPr lang="en-US" sz="3200" dirty="0">
              <a:solidFill>
                <a:schemeClr val="accent6">
                  <a:lumMod val="75000"/>
                </a:schemeClr>
              </a:solidFill>
            </a:endParaRPr>
          </a:p>
        </p:txBody>
      </p:sp>
      <p:sp>
        <p:nvSpPr>
          <p:cNvPr id="3" name="Content Placeholder 2"/>
          <p:cNvSpPr>
            <a:spLocks noGrp="1"/>
          </p:cNvSpPr>
          <p:nvPr>
            <p:ph idx="1"/>
          </p:nvPr>
        </p:nvSpPr>
        <p:spPr>
          <a:xfrm>
            <a:off x="939209" y="1582885"/>
            <a:ext cx="8229600" cy="4525963"/>
          </a:xfrm>
        </p:spPr>
        <p:txBody>
          <a:bodyPr/>
          <a:lstStyle/>
          <a:p>
            <a:pPr marL="0" indent="0" algn="ctr">
              <a:buNone/>
            </a:pPr>
            <a:r>
              <a:rPr lang="en-US" dirty="0" smtClean="0">
                <a:solidFill>
                  <a:srgbClr val="FFFF99"/>
                </a:solidFill>
              </a:rPr>
              <a:t>Horatio Alger Award, 1990</a:t>
            </a:r>
          </a:p>
          <a:p>
            <a:endParaRPr lang="en-US" dirty="0" smtClean="0">
              <a:solidFill>
                <a:srgbClr val="FFFF99"/>
              </a:solidFill>
            </a:endParaRPr>
          </a:p>
          <a:p>
            <a:endParaRPr lang="en-US" dirty="0">
              <a:solidFill>
                <a:srgbClr val="FFFF99"/>
              </a:solidFill>
            </a:endParaRPr>
          </a:p>
          <a:p>
            <a:endParaRPr lang="en-US" dirty="0" smtClean="0">
              <a:solidFill>
                <a:srgbClr val="FFFF99"/>
              </a:solidFill>
            </a:endParaRPr>
          </a:p>
          <a:p>
            <a:endParaRPr lang="en-US" dirty="0" smtClean="0">
              <a:solidFill>
                <a:srgbClr val="FFFF99"/>
              </a:solidFill>
            </a:endParaRPr>
          </a:p>
        </p:txBody>
      </p:sp>
      <p:sp>
        <p:nvSpPr>
          <p:cNvPr id="4" name="AutoShape 4" descr="Image result for ben ca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Image result for peter J Jannet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JUAAABcCAMAAABQmwcBAAAA6lBMVEX///9UotYAPn0APHwANXgAOXoAOnsAMncAN3kANHgAKHO00ulKntQAMHYAMnmWxOTp7fKNo7/a4+z3+ft0krbw9PhCZZXN2ud8lbUALXXJ1OGvv9MAQ4OCn75SdaA3XJBmhatEbJu8ytri6fAfS4SZqsIiU4u5ytysuMsRWJIASYYAHm27xNQXRYGYsMmjssgwVYp3lrhjeJ9yi656tuA6bJ3V5vROb5s7WoxnirBMbZ5MdKBbfqghXpVKZJGYpr4xZJgAE2w3k8/E3fBwsN2UweNvgaQAG20zTIIABmW42/GhutEpPnjd7fdtzTCmAAALmUlEQVRoge2bCXPayBLHxxodI2IRHQxCB0joNDJIYJywLCJmN4k3u2y+/9d5PRLE2Mh5lZe1XK9qO1VcGrV+6vlPTzc4CP2MDQj3yMSZjt5eXoD99VN+f8727mOqzhAhyqAuvr4ilRnhx1QmfMigPhmvSGV44ikU7wLMe5jBy9tXhELI578hYVkkS/iI6eryNWUFwlKOUIJ8n+eBaqBbRvWasgJpW8fVJxb7+9WH1dD5+Pb3y4uWMYx979QWXC133Llz/lZknt8PvqSfLy/ePrKPL06ldWSZf/h3WIPCKv1CiMAr18rf+zeXF5eP7MWp0PTRqjsaGcaWuBwu7wf5mzdVGj2xT+9fnMpOmrCIc/PHINcN+v7zp6dQF7fqi1OFK3IOhWdBZNl9HfLC72dQl59bSKkDvoEqsl0rHYDsLs6gLi7evDwUijE+x5rZybUW1on9zF5e7AilUQMVn9505gY6FAxPxN5GStXnDVSWFl8ncPDz7+dUt63s1E1yFz6kX9awQO3zYF2+bQMKLeSG1CDHdw5Cvdn7s8TQQg5l5lgNVCRyKKIra38WrMuXz1bMwk4DFdfxYQIja3g+ha1AIZQ1yJ1TYAJjRTmjaq0A3DTIXcQmUm9kaf/5KVUbOZRZLJ1B4WtfDe45y3v/6amsXn5rrs1UzqiuNdsnyrWoPw3VxQVtiUpNnggLC6nT6Vizwdfbp1n08rYtKjp6LCxMrorfLPc+/XhexbSUQxGrRx8LS75PyWxgf71tKBhayqHMpvyjKRTjActWbxr2wIuLtsT+tB7FeH9zvUfofPrAbtvrwcKV8JjqXtHR1yaoVurQgxnLU7ljuRhksAZum7DayqHMNPFUWPzKHiI60JumsD2xn9WjVh+0xm8+nlO1Uoce7Uk9SghFV51xA1W7382MT+XOKSOQ2p/Ds/YUxN4q1fK0/cJ/Xhm+RcLzJNryN0an9aiA41T8c643rMGW6tCjndSjouRccderhj7iorU69GjuN7lbsSP9sfx4XsK0LnaQ+zGPkkS3Zg5t6uTbq0OPlh/LBmuQd2z0tnFnbq0OPZrdPUyhtUy/hKhxt2mvDj1amB3KBnFmB+hrI9NFa3Xo0ei3Rkf4YqK/GkN1+bbt3wIe6lEsh6hxAba7NdfmkIOwyA59fdpuHaxtsbPu/UDVWaCPz8iq/d8C9OMG3Qkav0trtw49mnHYoIlr0MaKvd069Giaokhg1yPj/WWjvYLYYQqLmNmdjb6+abC/3nxsO1v9a//aq9hr/hj+jBmpa/7Q+FB/+eVKR/y1/iMnFBnxX7ztgE6j8yNUaimLWfBiOMerdPEPURmDTsf7oeD+L/ajVAiZ6VNd2bZt0KCInaMjHd4UQchehrYdojAoioCdZdi2jqh9FTvVQXjpxPEUdG3obByqh9hGTaXatkkPn5kGjAG38ZWtHvyqSJ8WMfPLBpo6W7S6DUOKylWSRJqfdRXiFZXjvI8lReJGNryOs2iYrlxF4Xw4y8yi0vYjWeHHbInpy0xW4LQhNbQsWla5IE2Sd2FNZe+ShPlA+ywa0XDggVtFzm7YqcMoyZ2xqCjugCInS5JkA/c77LswRHJXoDGMRdfqdC1MROZkTwjfIQrh+yYrC4QkAkaMrZx9zS5miaIoAieXBgpLmVhWR+GVDZq6/LwiWMrK4BArY8Urd+yzkWwVyOxKcJGOguUd4A9kMZmBXxFjB+V/SCLp69CfKBJwWJhPQsRqpGGI7EwUEojtTBTKEOkrEdwjTeZEbpXnESZjoJKgRveG+5XAERVNedGzkZEncGv0hvAx04dHouCoqz0v7GC+zDmZww1OvZwimhPccYBKwIQb7bUEy0sjdBauwH5Itz1NhVzHwU0DFSnZLRVdjtdRzgkem9fUJeMQaRKOCph6TRI9A6iwuISDpsV1TVRIwqoSAxNPjMkKCAqR3NAjFcVYhgDmHM9m16j1PMHSsKKaQ/DRgJARnObMWKyQUeesknAZUPG9SoEuJns2zg8NapgzIdEhVsKYHXOAijIqjhHTDte1WTcx8wu7XiFhJGIb0ZLH8cMaLHm5h+hSnu3rMSloGaJTUcmVDjWxpnIrKjgzuIrjPjSaD1SJSGJ0T3DUB/M4nAGVdKCSD1QuozIsRqV7PExD8qtWBWFEpAEyXXEWPlAFFs6qCWQnhUtvxvFdkaup+AGjih9R0aEXcaTL2oFvVKonEs24IZzIy7LMC8Q9iVUDFbL7mBBRUES2qkwLi9Ai8j56oDJ2QsecKvKCzbMrkdkvKz/6RkWfxkrdWoSbfyg9/ChWmOQQK7GvHUz9bqzg6vmy7/Ic8diQrajsd6Jln1ChuEvWS776q7qSFxOW5nbCs1SaxXFFaKAFf0KlY0xSpqvyIc9+N1ZMYbrtC5zIEAoFJ5yYGKdUdoazjK1s9nUXo0Ho3fNUY1IvO/ZjO6NaVAQS16Uox5irNsqw/uw7VKF2kGM1hXomYs6KKy3Ih92Zsr+vU9hig6wosWc1w89SvSP8mg3dCRUV52pmmHewBKKgHsHSInA2VvpfYpXjzibQTZ8IERtiDGQOJxWMAau5dNi9FRwsmmq9j3nspvZQIs/raiHh7t7OXb5WOydYXVnGUpWoApfHsqXwUj9kuZ3vV1QWmQOVIoh1ZsAdGxUzniiixPO4XvhBhPllvfGVEkc6Y7ic7hGp3ooCUcCKZblzQWFUslQN1QjP0pzD8UClZ4SDIQTigoEK98eSZfF+XT8GpWvBsR3LnnmWVVM9zbKxAaclE7WKRZJBVg9KkQ1cObUG9b7gHl7aOziAWdx6WXIonIrEsuR+oGUZTDw8VpkhT7ISPKaTDPZB5MBpXe+K7YuV2qkeTL8VqTQM0qB+R1W1vntVZTj1Y/VsPB7IyGEawqMLexpUVQCtR1YnBSmMNSqPJ37pg3s4LTXV+t1xDf6MUWrYc4FoP+vnwf4BKnUz9hPCe/9g7S2K0vonXdiWLBErsv8Rntq228nwJ12Y5W77Tnvxyvtf+380w1n7Pad+9ktd7/lrlrTDBat8ct/vQaFX+oO1vw8XLN/aC0Nd+L6v0TyHnJSbhb9erP0qkdp+v2S1DvPEPnDYQ5EaeeWaVVIst+YwJK1camoMecvcn387QUer4dqbqHQ0Wix6YT5bLCLobNYdyEJ60tOWxAl6PXG9SNPfWBnsXVOdrBeL3JgL0B1NrtKFz8NRcHXFDdIhuUJ3yWJRfbAcwUO/Rz+Uw0UPqGLCiuttwe5tIfiLvc12u+nq/NsGWk7hYbUwqp4L5TcMRkfz4Q6aiy2cdLeB43O2QbjjKSq2W6qPKzfeGrbYd3CJahhEm10OFRmKj2l1wHLPaEjrOhgZNzlryt5dVe/Ylm5/AL/TURMVGxQnRqkFgV1RmfPQ8dQ+VMNb6KSWPVafg4u0X5TIy1eqvt0HgY68dFlUVOakrr4zdl82ZxSjNKj628HGNM3+kK5i5hrZCd3ERyqD5TnbS03zrnyOap8ZfjaZbNSraNGLlsjX0N0ahX1v5UHPA9UUo/pAV/4q7KshTiZZjLwgyAx2iQNVGFUFV0SvxMlkxwg1McsyWaOrbJJsDFT0kA1xOaWyXDcT/eeocohVNYPFbN1LoRTZrHddpO/iIGaXrKl+QYVlhjtVH1d7zDxF98PyaaxM1ygGpzNYwgyatYJ3/gZa4lOqPgBNG2PFdHWzPtEV6HYLjX+ShtUMxg9UagGkJ1Smu32IlTGpdOWieGk80VVFZW61OF5pj6nCZ3TlL/dxudNpOdgXubpnq4T6rOQdjsItuLt7d9TVL2w8o0q0okjRnHXDsvONChX9Iii84oTKr6lWzDXV2P9EcbbGxt8Xjoq+T9UTuQSSE11Cl9i1nbK6MruM6eljeA4mMDmstwuq+jTc0DBzOXFEx7D4VVbx1cNZoLMI9IbywYFqyKoSyGw+NFWWuWEx0j11De9gLXpwx+avbA0+6Oo/fNxYyGmT2Ac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data:image/png;base64,iVBORw0KGgoAAAANSUhEUgAAAJUAAABcCAMAAABQmwcBAAAA6lBMVEX///9UotYAPn0APHwANXgAOXoAOnsAMncAN3kANHgAKHO00ulKntQAMHYAMnmWxOTp7fKNo7/a4+z3+ft0krbw9PhCZZXN2ud8lbUALXXJ1OGvv9MAQ4OCn75SdaA3XJBmhatEbJu8ytri6fAfS4SZqsIiU4u5ytysuMsRWJIASYYAHm27xNQXRYGYsMmjssgwVYp3lrhjeJ9yi656tuA6bJ3V5vROb5s7WoxnirBMbZ5MdKBbfqghXpVKZJGYpr4xZJgAE2w3k8/E3fBwsN2UweNvgaQAG20zTIIABmW42/GhutEpPnjd7fdtzTCmAAALmUlEQVRoge2bCXPayBLHxxodI2IRHQxCB0joNDJIYJywLCJmN4k3u2y+/9d5PRLE2Mh5lZe1XK9qO1VcGrV+6vlPTzc4CP2MDQj3yMSZjt5eXoD99VN+f8727mOqzhAhyqAuvr4ilRnhx1QmfMigPhmvSGV44ikU7wLMe5jBy9tXhELI578hYVkkS/iI6eryNWUFwlKOUIJ8n+eBaqBbRvWasgJpW8fVJxb7+9WH1dD5+Pb3y4uWMYx979QWXC133Llz/lZknt8PvqSfLy/ePrKPL06ldWSZf/h3WIPCKv1CiMAr18rf+zeXF5eP7MWp0PTRqjsaGcaWuBwu7wf5mzdVGj2xT+9fnMpOmrCIc/PHINcN+v7zp6dQF7fqi1OFK3IOhWdBZNl9HfLC72dQl59bSKkDvoEqsl0rHYDsLs6gLi7evDwUijE+x5rZybUW1on9zF5e7AilUQMVn9505gY6FAxPxN5GStXnDVSWFl8ncPDz7+dUt63s1E1yFz6kX9awQO3zYF2+bQMKLeSG1CDHdw5Cvdn7s8TQQg5l5lgNVCRyKKIra38WrMuXz1bMwk4DFdfxYQIja3g+ha1AIZQ1yJ1TYAJjRTmjaq0A3DTIXcQmUm9kaf/5KVUbOZRZLJ1B4WtfDe45y3v/6amsXn5rrs1UzqiuNdsnyrWoPw3VxQVtiUpNnggLC6nT6Vizwdfbp1n08rYtKjp6LCxMrorfLPc+/XhexbSUQxGrRx8LS75PyWxgf71tKBhayqHMpvyjKRTjActWbxr2wIuLtsT+tB7FeH9zvUfofPrAbtvrwcKV8JjqXtHR1yaoVurQgxnLU7ljuRhksAZum7DayqHMNPFUWPzKHiI60JumsD2xn9WjVh+0xm8+nlO1Uoce7Uk9SghFV51xA1W7382MT+XOKSOQ2p/Ds/YUxN4q1fK0/cJ/Xhm+RcLzJNryN0an9aiA41T8c643rMGW6tCjndSjouRccderhj7iorU69GjuN7lbsSP9sfx4XsK0LnaQ+zGPkkS3Zg5t6uTbq0OPlh/LBmuQd2z0tnFnbq0OPZrdPUyhtUy/hKhxt2mvDj1amB3KBnFmB+hrI9NFa3Xo0ei3Rkf4YqK/GkN1+bbt3wIe6lEsh6hxAba7NdfmkIOwyA59fdpuHaxtsbPu/UDVWaCPz8iq/d8C9OMG3Qkav0trtw49mnHYoIlr0MaKvd069Giaokhg1yPj/WWjvYLYYQqLmNmdjb6+abC/3nxsO1v9a//aq9hr/hj+jBmpa/7Q+FB/+eVKR/y1/iMnFBnxX7ztgE6j8yNUaimLWfBiOMerdPEPURmDTsf7oeD+L/ajVAiZ6VNd2bZt0KCInaMjHd4UQchehrYdojAoioCdZdi2jqh9FTvVQXjpxPEUdG3obByqh9hGTaXatkkPn5kGjAG38ZWtHvyqSJ8WMfPLBpo6W7S6DUOKylWSRJqfdRXiFZXjvI8lReJGNryOs2iYrlxF4Xw4y8yi0vYjWeHHbInpy0xW4LQhNbQsWla5IE2Sd2FNZe+ShPlA+ywa0XDggVtFzm7YqcMoyZ2xqCjugCInS5JkA/c77LswRHJXoDGMRdfqdC1MROZkTwjfIQrh+yYrC4QkAkaMrZx9zS5miaIoAieXBgpLmVhWR+GVDZq6/LwiWMrK4BArY8Urd+yzkWwVyOxKcJGOguUd4A9kMZmBXxFjB+V/SCLp69CfKBJwWJhPQsRqpGGI7EwUEojtTBTKEOkrEdwjTeZEbpXnESZjoJKgRveG+5XAERVNedGzkZEncGv0hvAx04dHouCoqz0v7GC+zDmZww1OvZwimhPccYBKwIQb7bUEy0sjdBauwH5Itz1NhVzHwU0DFSnZLRVdjtdRzgkem9fUJeMQaRKOCph6TRI9A6iwuISDpsV1TVRIwqoSAxNPjMkKCAqR3NAjFcVYhgDmHM9m16j1PMHSsKKaQ/DRgJARnObMWKyQUeesknAZUPG9SoEuJns2zg8NapgzIdEhVsKYHXOAijIqjhHTDte1WTcx8wu7XiFhJGIb0ZLH8cMaLHm5h+hSnu3rMSloGaJTUcmVDjWxpnIrKjgzuIrjPjSaD1SJSGJ0T3DUB/M4nAGVdKCSD1QuozIsRqV7PExD8qtWBWFEpAEyXXEWPlAFFs6qCWQnhUtvxvFdkaup+AGjih9R0aEXcaTL2oFvVKonEs24IZzIy7LMC8Q9iVUDFbL7mBBRUES2qkwLi9Ai8j56oDJ2QsecKvKCzbMrkdkvKz/6RkWfxkrdWoSbfyg9/ChWmOQQK7GvHUz9bqzg6vmy7/Ic8diQrajsd6Jln1ChuEvWS776q7qSFxOW5nbCs1SaxXFFaKAFf0KlY0xSpqvyIc9+N1ZMYbrtC5zIEAoFJ5yYGKdUdoazjK1s9nUXo0Ho3fNUY1IvO/ZjO6NaVAQS16Uox5irNsqw/uw7VKF2kGM1hXomYs6KKy3Ih92Zsr+vU9hig6wosWc1w89SvSP8mg3dCRUV52pmmHewBKKgHsHSInA2VvpfYpXjzibQTZ8IERtiDGQOJxWMAau5dNi9FRwsmmq9j3nspvZQIs/raiHh7t7OXb5WOydYXVnGUpWoApfHsqXwUj9kuZ3vV1QWmQOVIoh1ZsAdGxUzniiixPO4XvhBhPllvfGVEkc6Y7ic7hGp3ooCUcCKZblzQWFUslQN1QjP0pzD8UClZ4SDIQTigoEK98eSZfF+XT8GpWvBsR3LnnmWVVM9zbKxAaclE7WKRZJBVg9KkQ1cObUG9b7gHl7aOziAWdx6WXIonIrEsuR+oGUZTDw8VpkhT7ISPKaTDPZB5MBpXe+K7YuV2qkeTL8VqTQM0qB+R1W1vntVZTj1Y/VsPB7IyGEawqMLexpUVQCtR1YnBSmMNSqPJ37pg3s4LTXV+t1xDf6MUWrYc4FoP+vnwf4BKnUz9hPCe/9g7S2K0vonXdiWLBErsv8Rntq228nwJ12Y5W77Tnvxyvtf+380w1n7Pad+9ktd7/lrlrTDBat8ct/vQaFX+oO1vw8XLN/aC0Nd+L6v0TyHnJSbhb9erP0qkdp+v2S1DvPEPnDYQ5EaeeWaVVIst+YwJK1camoMecvcn387QUer4dqbqHQ0Wix6YT5bLCLobNYdyEJ60tOWxAl6PXG9SNPfWBnsXVOdrBeL3JgL0B1NrtKFz8NRcHXFDdIhuUJ3yWJRfbAcwUO/Rz+Uw0UPqGLCiuttwe5tIfiLvc12u+nq/NsGWk7hYbUwqp4L5TcMRkfz4Q6aiy2cdLeB43O2QbjjKSq2W6qPKzfeGrbYd3CJahhEm10OFRmKj2l1wHLPaEjrOhgZNzlryt5dVe/Ylm5/AL/TURMVGxQnRqkFgV1RmfPQ8dQ+VMNb6KSWPVafg4u0X5TIy1eqvt0HgY68dFlUVOakrr4zdl82ZxSjNKj628HGNM3+kK5i5hrZCd3ERyqD5TnbS03zrnyOap8ZfjaZbNSraNGLlsjX0N0ahX1v5UHPA9UUo/pAV/4q7KshTiZZjLwgyAx2iQNVGFUFV0SvxMlkxwg1McsyWaOrbJJsDFT0kA1xOaWyXDcT/eeocohVNYPFbN1LoRTZrHddpO/iIGaXrKl+QYVlhjtVH1d7zDxF98PyaaxM1ygGpzNYwgyatYJ3/gZa4lOqPgBNG2PFdHWzPtEV6HYLjX+ShtUMxg9UagGkJ1Smu32IlTGpdOWieGk80VVFZW61OF5pj6nCZ3TlL/dxudNpOdgXubpnq4T6rOQdjsItuLt7d9TVL2w8o0q0okjRnHXDsvONChX9Iii84oTKr6lWzDXV2P9EcbbGxt8Xjoq+T9UTuQSSE11Cl9i1nbK6MruM6eljeA4mMDmstwuq+jTc0DBzOXFEx7D4VVbx1cNZoLMI9IbywYFqyKoSyGw+NFWWuWEx0j11De9gLXpwx+avbA0+6Oo/fNxYyGmT2Ac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228600" y="3048000"/>
            <a:ext cx="8712562" cy="2181757"/>
            <a:chOff x="1622275" y="3179201"/>
            <a:chExt cx="6792654" cy="1700983"/>
          </a:xfrm>
        </p:grpSpPr>
        <p:pic>
          <p:nvPicPr>
            <p:cNvPr id="2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6590" r="26810" b="16259"/>
            <a:stretch/>
          </p:blipFill>
          <p:spPr bwMode="auto">
            <a:xfrm>
              <a:off x="3589299" y="3179201"/>
              <a:ext cx="1821712" cy="167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b="18827"/>
            <a:stretch/>
          </p:blipFill>
          <p:spPr bwMode="auto">
            <a:xfrm>
              <a:off x="1622275" y="3179201"/>
              <a:ext cx="1676400" cy="170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415"/>
            <a:stretch/>
          </p:blipFill>
          <p:spPr bwMode="auto">
            <a:xfrm>
              <a:off x="5795554" y="3179201"/>
              <a:ext cx="2619375" cy="170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7964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6">
                    <a:lumMod val="75000"/>
                  </a:schemeClr>
                </a:solidFill>
              </a:rPr>
              <a:t>Note that Peter and Maya are Awake</a:t>
            </a:r>
            <a:endParaRPr lang="en-US" sz="3200" dirty="0">
              <a:solidFill>
                <a:schemeClr val="accent6">
                  <a:lumMod val="75000"/>
                </a:schemeClr>
              </a:solidFill>
            </a:endParaRPr>
          </a:p>
        </p:txBody>
      </p:sp>
      <p:sp>
        <p:nvSpPr>
          <p:cNvPr id="3" name="Content Placeholder 2"/>
          <p:cNvSpPr>
            <a:spLocks noGrp="1"/>
          </p:cNvSpPr>
          <p:nvPr>
            <p:ph idx="1"/>
          </p:nvPr>
        </p:nvSpPr>
        <p:spPr>
          <a:xfrm>
            <a:off x="939209" y="1582885"/>
            <a:ext cx="8229600" cy="4525963"/>
          </a:xfrm>
        </p:spPr>
        <p:txBody>
          <a:bodyPr/>
          <a:lstStyle/>
          <a:p>
            <a:pPr marL="0" indent="0" algn="ctr">
              <a:buNone/>
            </a:pPr>
            <a:r>
              <a:rPr lang="en-US" dirty="0" smtClean="0">
                <a:solidFill>
                  <a:srgbClr val="FFFF99"/>
                </a:solidFill>
              </a:rPr>
              <a:t>Horatio Alger Award, 1990</a:t>
            </a:r>
          </a:p>
          <a:p>
            <a:endParaRPr lang="en-US" dirty="0" smtClean="0">
              <a:solidFill>
                <a:srgbClr val="FFFF99"/>
              </a:solidFill>
            </a:endParaRPr>
          </a:p>
          <a:p>
            <a:endParaRPr lang="en-US" dirty="0">
              <a:solidFill>
                <a:srgbClr val="FFFF99"/>
              </a:solidFill>
            </a:endParaRPr>
          </a:p>
          <a:p>
            <a:endParaRPr lang="en-US" dirty="0" smtClean="0">
              <a:solidFill>
                <a:srgbClr val="FFFF99"/>
              </a:solidFill>
            </a:endParaRPr>
          </a:p>
          <a:p>
            <a:endParaRPr lang="en-US" dirty="0" smtClean="0">
              <a:solidFill>
                <a:srgbClr val="FFFF99"/>
              </a:solidFill>
            </a:endParaRPr>
          </a:p>
        </p:txBody>
      </p:sp>
      <p:sp>
        <p:nvSpPr>
          <p:cNvPr id="4" name="AutoShape 4" descr="Image result for ben ca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Image result for peter J Jannet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JUAAABcCAMAAABQmwcBAAAA6lBMVEX///9UotYAPn0APHwANXgAOXoAOnsAMncAN3kANHgAKHO00ulKntQAMHYAMnmWxOTp7fKNo7/a4+z3+ft0krbw9PhCZZXN2ud8lbUALXXJ1OGvv9MAQ4OCn75SdaA3XJBmhatEbJu8ytri6fAfS4SZqsIiU4u5ytysuMsRWJIASYYAHm27xNQXRYGYsMmjssgwVYp3lrhjeJ9yi656tuA6bJ3V5vROb5s7WoxnirBMbZ5MdKBbfqghXpVKZJGYpr4xZJgAE2w3k8/E3fBwsN2UweNvgaQAG20zTIIABmW42/GhutEpPnjd7fdtzTCmAAALmUlEQVRoge2bCXPayBLHxxodI2IRHQxCB0joNDJIYJywLCJmN4k3u2y+/9d5PRLE2Mh5lZe1XK9qO1VcGrV+6vlPTzc4CP2MDQj3yMSZjt5eXoD99VN+f8727mOqzhAhyqAuvr4ilRnhx1QmfMigPhmvSGV44ikU7wLMe5jBy9tXhELI578hYVkkS/iI6eryNWUFwlKOUIJ8n+eBaqBbRvWasgJpW8fVJxb7+9WH1dD5+Pb3y4uWMYx979QWXC133Llz/lZknt8PvqSfLy/ePrKPL06ldWSZf/h3WIPCKv1CiMAr18rf+zeXF5eP7MWp0PTRqjsaGcaWuBwu7wf5mzdVGj2xT+9fnMpOmrCIc/PHINcN+v7zp6dQF7fqi1OFK3IOhWdBZNl9HfLC72dQl59bSKkDvoEqsl0rHYDsLs6gLi7evDwUijE+x5rZybUW1on9zF5e7AilUQMVn9505gY6FAxPxN5GStXnDVSWFl8ncPDz7+dUt63s1E1yFz6kX9awQO3zYF2+bQMKLeSG1CDHdw5Cvdn7s8TQQg5l5lgNVCRyKKIra38WrMuXz1bMwk4DFdfxYQIja3g+ha1AIZQ1yJ1TYAJjRTmjaq0A3DTIXcQmUm9kaf/5KVUbOZRZLJ1B4WtfDe45y3v/6amsXn5rrs1UzqiuNdsnyrWoPw3VxQVtiUpNnggLC6nT6Vizwdfbp1n08rYtKjp6LCxMrorfLPc+/XhexbSUQxGrRx8LS75PyWxgf71tKBhayqHMpvyjKRTjActWbxr2wIuLtsT+tB7FeH9zvUfofPrAbtvrwcKV8JjqXtHR1yaoVurQgxnLU7ljuRhksAZum7DayqHMNPFUWPzKHiI60JumsD2xn9WjVh+0xm8+nlO1Uoce7Uk9SghFV51xA1W7382MT+XOKSOQ2p/Ds/YUxN4q1fK0/cJ/Xhm+RcLzJNryN0an9aiA41T8c643rMGW6tCjndSjouRccderhj7iorU69GjuN7lbsSP9sfx4XsK0LnaQ+zGPkkS3Zg5t6uTbq0OPlh/LBmuQd2z0tnFnbq0OPZrdPUyhtUy/hKhxt2mvDj1amB3KBnFmB+hrI9NFa3Xo0ei3Rkf4YqK/GkN1+bbt3wIe6lEsh6hxAba7NdfmkIOwyA59fdpuHaxtsbPu/UDVWaCPz8iq/d8C9OMG3Qkav0trtw49mnHYoIlr0MaKvd069Giaokhg1yPj/WWjvYLYYQqLmNmdjb6+abC/3nxsO1v9a//aq9hr/hj+jBmpa/7Q+FB/+eVKR/y1/iMnFBnxX7ztgE6j8yNUaimLWfBiOMerdPEPURmDTsf7oeD+L/ajVAiZ6VNd2bZt0KCInaMjHd4UQchehrYdojAoioCdZdi2jqh9FTvVQXjpxPEUdG3obByqh9hGTaXatkkPn5kGjAG38ZWtHvyqSJ8WMfPLBpo6W7S6DUOKylWSRJqfdRXiFZXjvI8lReJGNryOs2iYrlxF4Xw4y8yi0vYjWeHHbInpy0xW4LQhNbQsWla5IE2Sd2FNZe+ShPlA+ywa0XDggVtFzm7YqcMoyZ2xqCjugCInS5JkA/c77LswRHJXoDGMRdfqdC1MROZkTwjfIQrh+yYrC4QkAkaMrZx9zS5miaIoAieXBgpLmVhWR+GVDZq6/LwiWMrK4BArY8Urd+yzkWwVyOxKcJGOguUd4A9kMZmBXxFjB+V/SCLp69CfKBJwWJhPQsRqpGGI7EwUEojtTBTKEOkrEdwjTeZEbpXnESZjoJKgRveG+5XAERVNedGzkZEncGv0hvAx04dHouCoqz0v7GC+zDmZww1OvZwimhPccYBKwIQb7bUEy0sjdBauwH5Itz1NhVzHwU0DFSnZLRVdjtdRzgkem9fUJeMQaRKOCph6TRI9A6iwuISDpsV1TVRIwqoSAxNPjMkKCAqR3NAjFcVYhgDmHM9m16j1PMHSsKKaQ/DRgJARnObMWKyQUeesknAZUPG9SoEuJns2zg8NapgzIdEhVsKYHXOAijIqjhHTDte1WTcx8wu7XiFhJGIb0ZLH8cMaLHm5h+hSnu3rMSloGaJTUcmVDjWxpnIrKjgzuIrjPjSaD1SJSGJ0T3DUB/M4nAGVdKCSD1QuozIsRqV7PExD8qtWBWFEpAEyXXEWPlAFFs6qCWQnhUtvxvFdkaup+AGjih9R0aEXcaTL2oFvVKonEs24IZzIy7LMC8Q9iVUDFbL7mBBRUES2qkwLi9Ai8j56oDJ2QsecKvKCzbMrkdkvKz/6RkWfxkrdWoSbfyg9/ChWmOQQK7GvHUz9bqzg6vmy7/Ic8diQrajsd6Jln1ChuEvWS776q7qSFxOW5nbCs1SaxXFFaKAFf0KlY0xSpqvyIc9+N1ZMYbrtC5zIEAoFJ5yYGKdUdoazjK1s9nUXo0Ho3fNUY1IvO/ZjO6NaVAQS16Uox5irNsqw/uw7VKF2kGM1hXomYs6KKy3Ih92Zsr+vU9hig6wosWc1w89SvSP8mg3dCRUV52pmmHewBKKgHsHSInA2VvpfYpXjzibQTZ8IERtiDGQOJxWMAau5dNi9FRwsmmq9j3nspvZQIs/raiHh7t7OXb5WOydYXVnGUpWoApfHsqXwUj9kuZ3vV1QWmQOVIoh1ZsAdGxUzniiixPO4XvhBhPllvfGVEkc6Y7ic7hGp3ooCUcCKZblzQWFUslQN1QjP0pzD8UClZ4SDIQTigoEK98eSZfF+XT8GpWvBsR3LnnmWVVM9zbKxAaclE7WKRZJBVg9KkQ1cObUG9b7gHl7aOziAWdx6WXIonIrEsuR+oGUZTDw8VpkhT7ISPKaTDPZB5MBpXe+K7YuV2qkeTL8VqTQM0qB+R1W1vntVZTj1Y/VsPB7IyGEawqMLexpUVQCtR1YnBSmMNSqPJ37pg3s4LTXV+t1xDf6MUWrYc4FoP+vnwf4BKnUz9hPCe/9g7S2K0vonXdiWLBErsv8Rntq228nwJ12Y5W77Tnvxyvtf+380w1n7Pad+9ktd7/lrlrTDBat8ct/vQaFX+oO1vw8XLN/aC0Nd+L6v0TyHnJSbhb9erP0qkdp+v2S1DvPEPnDYQ5EaeeWaVVIst+YwJK1camoMecvcn387QUer4dqbqHQ0Wix6YT5bLCLobNYdyEJ60tOWxAl6PXG9SNPfWBnsXVOdrBeL3JgL0B1NrtKFz8NRcHXFDdIhuUJ3yWJRfbAcwUO/Rz+Uw0UPqGLCiuttwe5tIfiLvc12u+nq/NsGWk7hYbUwqp4L5TcMRkfz4Q6aiy2cdLeB43O2QbjjKSq2W6qPKzfeGrbYd3CJahhEm10OFRmKj2l1wHLPaEjrOhgZNzlryt5dVe/Ylm5/AL/TURMVGxQnRqkFgV1RmfPQ8dQ+VMNb6KSWPVafg4u0X5TIy1eqvt0HgY68dFlUVOakrr4zdl82ZxSjNKj628HGNM3+kK5i5hrZCd3ERyqD5TnbS03zrnyOap8ZfjaZbNSraNGLlsjX0N0ahX1v5UHPA9UUo/pAV/4q7KshTiZZjLwgyAx2iQNVGFUFV0SvxMlkxwg1McsyWaOrbJJsDFT0kA1xOaWyXDcT/eeocohVNYPFbN1LoRTZrHddpO/iIGaXrKl+QYVlhjtVH1d7zDxF98PyaaxM1ygGpzNYwgyatYJ3/gZa4lOqPgBNG2PFdHWzPtEV6HYLjX+ShtUMxg9UagGkJ1Smu32IlTGpdOWieGk80VVFZW61OF5pj6nCZ3TlL/dxudNpOdgXubpnq4T6rOQdjsItuLt7d9TVL2w8o0q0okjRnHXDsvONChX9Iii84oTKr6lWzDXV2P9EcbbGxt8Xjoq+T9UTuQSSE11Cl9i1nbK6MruM6eljeA4mMDmstwuq+jTc0DBzOXFEx7D4VVbx1cNZoLMI9IbywYFqyKoSyGw+NFWWuWEx0j11De9gLXpwx+avbA0+6Oo/fNxYyGmT2Ac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data:image/png;base64,iVBORw0KGgoAAAANSUhEUgAAAJUAAABcCAMAAABQmwcBAAAA6lBMVEX///9UotYAPn0APHwANXgAOXoAOnsAMncAN3kANHgAKHO00ulKntQAMHYAMnmWxOTp7fKNo7/a4+z3+ft0krbw9PhCZZXN2ud8lbUALXXJ1OGvv9MAQ4OCn75SdaA3XJBmhatEbJu8ytri6fAfS4SZqsIiU4u5ytysuMsRWJIASYYAHm27xNQXRYGYsMmjssgwVYp3lrhjeJ9yi656tuA6bJ3V5vROb5s7WoxnirBMbZ5MdKBbfqghXpVKZJGYpr4xZJgAE2w3k8/E3fBwsN2UweNvgaQAG20zTIIABmW42/GhutEpPnjd7fdtzTCmAAALmUlEQVRoge2bCXPayBLHxxodI2IRHQxCB0joNDJIYJywLCJmN4k3u2y+/9d5PRLE2Mh5lZe1XK9qO1VcGrV+6vlPTzc4CP2MDQj3yMSZjt5eXoD99VN+f8727mOqzhAhyqAuvr4ilRnhx1QmfMigPhmvSGV44ikU7wLMe5jBy9tXhELI578hYVkkS/iI6eryNWUFwlKOUIJ8n+eBaqBbRvWasgJpW8fVJxb7+9WH1dD5+Pb3y4uWMYx979QWXC133Llz/lZknt8PvqSfLy/ePrKPL06ldWSZf/h3WIPCKv1CiMAr18rf+zeXF5eP7MWp0PTRqjsaGcaWuBwu7wf5mzdVGj2xT+9fnMpOmrCIc/PHINcN+v7zp6dQF7fqi1OFK3IOhWdBZNl9HfLC72dQl59bSKkDvoEqsl0rHYDsLs6gLi7evDwUijE+x5rZybUW1on9zF5e7AilUQMVn9505gY6FAxPxN5GStXnDVSWFl8ncPDz7+dUt63s1E1yFz6kX9awQO3zYF2+bQMKLeSG1CDHdw5Cvdn7s8TQQg5l5lgNVCRyKKIra38WrMuXz1bMwk4DFdfxYQIja3g+ha1AIZQ1yJ1TYAJjRTmjaq0A3DTIXcQmUm9kaf/5KVUbOZRZLJ1B4WtfDe45y3v/6amsXn5rrs1UzqiuNdsnyrWoPw3VxQVtiUpNnggLC6nT6Vizwdfbp1n08rYtKjp6LCxMrorfLPc+/XhexbSUQxGrRx8LS75PyWxgf71tKBhayqHMpvyjKRTjActWbxr2wIuLtsT+tB7FeH9zvUfofPrAbtvrwcKV8JjqXtHR1yaoVurQgxnLU7ljuRhksAZum7DayqHMNPFUWPzKHiI60JumsD2xn9WjVh+0xm8+nlO1Uoce7Uk9SghFV51xA1W7382MT+XOKSOQ2p/Ds/YUxN4q1fK0/cJ/Xhm+RcLzJNryN0an9aiA41T8c643rMGW6tCjndSjouRccderhj7iorU69GjuN7lbsSP9sfx4XsK0LnaQ+zGPkkS3Zg5t6uTbq0OPlh/LBmuQd2z0tnFnbq0OPZrdPUyhtUy/hKhxt2mvDj1amB3KBnFmB+hrI9NFa3Xo0ei3Rkf4YqK/GkN1+bbt3wIe6lEsh6hxAba7NdfmkIOwyA59fdpuHaxtsbPu/UDVWaCPz8iq/d8C9OMG3Qkav0trtw49mnHYoIlr0MaKvd069Giaokhg1yPj/WWjvYLYYQqLmNmdjb6+abC/3nxsO1v9a//aq9hr/hj+jBmpa/7Q+FB/+eVKR/y1/iMnFBnxX7ztgE6j8yNUaimLWfBiOMerdPEPURmDTsf7oeD+L/ajVAiZ6VNd2bZt0KCInaMjHd4UQchehrYdojAoioCdZdi2jqh9FTvVQXjpxPEUdG3obByqh9hGTaXatkkPn5kGjAG38ZWtHvyqSJ8WMfPLBpo6W7S6DUOKylWSRJqfdRXiFZXjvI8lReJGNryOs2iYrlxF4Xw4y8yi0vYjWeHHbInpy0xW4LQhNbQsWla5IE2Sd2FNZe+ShPlA+ywa0XDggVtFzm7YqcMoyZ2xqCjugCInS5JkA/c77LswRHJXoDGMRdfqdC1MROZkTwjfIQrh+yYrC4QkAkaMrZx9zS5miaIoAieXBgpLmVhWR+GVDZq6/LwiWMrK4BArY8Urd+yzkWwVyOxKcJGOguUd4A9kMZmBXxFjB+V/SCLp69CfKBJwWJhPQsRqpGGI7EwUEojtTBTKEOkrEdwjTeZEbpXnESZjoJKgRveG+5XAERVNedGzkZEncGv0hvAx04dHouCoqz0v7GC+zDmZww1OvZwimhPccYBKwIQb7bUEy0sjdBauwH5Itz1NhVzHwU0DFSnZLRVdjtdRzgkem9fUJeMQaRKOCph6TRI9A6iwuISDpsV1TVRIwqoSAxNPjMkKCAqR3NAjFcVYhgDmHM9m16j1PMHSsKKaQ/DRgJARnObMWKyQUeesknAZUPG9SoEuJns2zg8NapgzIdEhVsKYHXOAijIqjhHTDte1WTcx8wu7XiFhJGIb0ZLH8cMaLHm5h+hSnu3rMSloGaJTUcmVDjWxpnIrKjgzuIrjPjSaD1SJSGJ0T3DUB/M4nAGVdKCSD1QuozIsRqV7PExD8qtWBWFEpAEyXXEWPlAFFs6qCWQnhUtvxvFdkaup+AGjih9R0aEXcaTL2oFvVKonEs24IZzIy7LMC8Q9iVUDFbL7mBBRUES2qkwLi9Ai8j56oDJ2QsecKvKCzbMrkdkvKz/6RkWfxkrdWoSbfyg9/ChWmOQQK7GvHUz9bqzg6vmy7/Ic8diQrajsd6Jln1ChuEvWS776q7qSFxOW5nbCs1SaxXFFaKAFf0KlY0xSpqvyIc9+N1ZMYbrtC5zIEAoFJ5yYGKdUdoazjK1s9nUXo0Ho3fNUY1IvO/ZjO6NaVAQS16Uox5irNsqw/uw7VKF2kGM1hXomYs6KKy3Ih92Zsr+vU9hig6wosWc1w89SvSP8mg3dCRUV52pmmHewBKKgHsHSInA2VvpfYpXjzibQTZ8IERtiDGQOJxWMAau5dNi9FRwsmmq9j3nspvZQIs/raiHh7t7OXb5WOydYXVnGUpWoApfHsqXwUj9kuZ3vV1QWmQOVIoh1ZsAdGxUzniiixPO4XvhBhPllvfGVEkc6Y7ic7hGp3ooCUcCKZblzQWFUslQN1QjP0pzD8UClZ4SDIQTigoEK98eSZfF+XT8GpWvBsR3LnnmWVVM9zbKxAaclE7WKRZJBVg9KkQ1cObUG9b7gHl7aOziAWdx6WXIonIrEsuR+oGUZTDw8VpkhT7ISPKaTDPZB5MBpXe+K7YuV2qkeTL8VqTQM0qB+R1W1vntVZTj1Y/VsPB7IyGEawqMLexpUVQCtR1YnBSmMNSqPJ37pg3s4LTXV+t1xDf6MUWrYc4FoP+vnwf4BKnUz9hPCe/9g7S2K0vonXdiWLBErsv8Rntq228nwJ12Y5W77Tnvxyvtf+380w1n7Pad+9ktd7/lrlrTDBat8ct/vQaFX+oO1vw8XLN/aC0Nd+L6v0TyHnJSbhb9erP0qkdp+v2S1DvPEPnDYQ5EaeeWaVVIst+YwJK1camoMecvcn387QUer4dqbqHQ0Wix6YT5bLCLobNYdyEJ60tOWxAl6PXG9SNPfWBnsXVOdrBeL3JgL0B1NrtKFz8NRcHXFDdIhuUJ3yWJRfbAcwUO/Rz+Uw0UPqGLCiuttwe5tIfiLvc12u+nq/NsGWk7hYbUwqp4L5TcMRkfz4Q6aiy2cdLeB43O2QbjjKSq2W6qPKzfeGrbYd3CJahhEm10OFRmKj2l1wHLPaEjrOhgZNzlryt5dVe/Ylm5/AL/TURMVGxQnRqkFgV1RmfPQ8dQ+VMNb6KSWPVafg4u0X5TIy1eqvt0HgY68dFlUVOakrr4zdl82ZxSjNKj628HGNM3+kK5i5hrZCd3ERyqD5TnbS03zrnyOap8ZfjaZbNSraNGLlsjX0N0ahX1v5UHPA9UUo/pAV/4q7KshTiZZjLwgyAx2iQNVGFUFV0SvxMlkxwg1McsyWaOrbJJsDFT0kA1xOaWyXDcT/eeocohVNYPFbN1LoRTZrHddpO/iIGaXrKl+QYVlhjtVH1d7zDxF98PyaaxM1ygGpzNYwgyatYJ3/gZa4lOqPgBNG2PFdHWzPtEV6HYLjX+ShtUMxg9UagGkJ1Smu32IlTGpdOWieGk80VVFZW61OF5pj6nCZ3TlL/dxudNpOdgXubpnq4T6rOQdjsItuLt7d9TVL2w8o0q0okjRnHXDsvONChX9Iii84oTKr6lWzDXV2P9EcbbGxt8Xjoq+T9UTuQSSE11Cl9i1nbK6MruM6eljeA4mMDmstwuq+jTc0DBzOXFEx7D4VVbx1cNZoLMI9IbywYFqyKoSyGw+NFWWuWEx0j11De9gLXpwx+avbA0+6Oo/fNxYyGmT2Ac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228600" y="3048000"/>
            <a:ext cx="8712562" cy="2181757"/>
            <a:chOff x="1622275" y="3179201"/>
            <a:chExt cx="6792654" cy="1700983"/>
          </a:xfrm>
        </p:grpSpPr>
        <p:pic>
          <p:nvPicPr>
            <p:cNvPr id="2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6590" r="26810" b="16259"/>
            <a:stretch/>
          </p:blipFill>
          <p:spPr bwMode="auto">
            <a:xfrm>
              <a:off x="3589299" y="3179201"/>
              <a:ext cx="1821712" cy="167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b="18827"/>
            <a:stretch/>
          </p:blipFill>
          <p:spPr bwMode="auto">
            <a:xfrm>
              <a:off x="1622275" y="3179201"/>
              <a:ext cx="1676400" cy="170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b="2415"/>
            <a:stretch/>
          </p:blipFill>
          <p:spPr bwMode="auto">
            <a:xfrm>
              <a:off x="5795554" y="3179201"/>
              <a:ext cx="2619375" cy="1700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09269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6">
                    <a:lumMod val="75000"/>
                  </a:schemeClr>
                </a:solidFill>
              </a:rPr>
              <a:t>Things Neurosurgeons Don’t Usually Do</a:t>
            </a:r>
            <a:endParaRPr lang="en-US" sz="3200" dirty="0">
              <a:solidFill>
                <a:schemeClr val="accent6">
                  <a:lumMod val="75000"/>
                </a:schemeClr>
              </a:solidFill>
            </a:endParaRPr>
          </a:p>
        </p:txBody>
      </p:sp>
      <p:sp>
        <p:nvSpPr>
          <p:cNvPr id="3" name="Content Placeholder 2"/>
          <p:cNvSpPr>
            <a:spLocks noGrp="1"/>
          </p:cNvSpPr>
          <p:nvPr>
            <p:ph idx="1"/>
          </p:nvPr>
        </p:nvSpPr>
        <p:spPr>
          <a:xfrm>
            <a:off x="481149" y="1295400"/>
            <a:ext cx="8229600" cy="4525963"/>
          </a:xfrm>
        </p:spPr>
        <p:txBody>
          <a:bodyPr>
            <a:normAutofit lnSpcReduction="10000"/>
          </a:bodyPr>
          <a:lstStyle/>
          <a:p>
            <a:r>
              <a:rPr lang="en-US" dirty="0" smtClean="0">
                <a:solidFill>
                  <a:schemeClr val="bg1"/>
                </a:solidFill>
              </a:rPr>
              <a:t>He </a:t>
            </a:r>
            <a:r>
              <a:rPr lang="en-US" dirty="0">
                <a:solidFill>
                  <a:schemeClr val="bg1"/>
                </a:solidFill>
              </a:rPr>
              <a:t>was Secretary of Health for the State of Pennsylvania in 1995</a:t>
            </a:r>
          </a:p>
          <a:p>
            <a:pPr marL="0" indent="0">
              <a:buNone/>
            </a:pPr>
            <a:endParaRPr lang="en-US" dirty="0">
              <a:solidFill>
                <a:srgbClr val="FFFF99"/>
              </a:solidFill>
            </a:endParaRPr>
          </a:p>
          <a:p>
            <a:r>
              <a:rPr lang="en-US" dirty="0" smtClean="0">
                <a:solidFill>
                  <a:schemeClr val="bg1"/>
                </a:solidFill>
              </a:rPr>
              <a:t>And </a:t>
            </a:r>
            <a:r>
              <a:rPr lang="en-US" dirty="0">
                <a:solidFill>
                  <a:schemeClr val="bg1"/>
                </a:solidFill>
              </a:rPr>
              <a:t>he played the banjo</a:t>
            </a:r>
            <a:r>
              <a:rPr lang="en-US" dirty="0" smtClean="0">
                <a:solidFill>
                  <a:schemeClr val="bg1"/>
                </a:solidFill>
              </a:rPr>
              <a:t>.</a:t>
            </a:r>
          </a:p>
          <a:p>
            <a:endParaRPr lang="en-US" dirty="0">
              <a:solidFill>
                <a:schemeClr val="bg1"/>
              </a:solidFill>
            </a:endParaRPr>
          </a:p>
          <a:p>
            <a:r>
              <a:rPr lang="en-US" dirty="0" smtClean="0">
                <a:solidFill>
                  <a:schemeClr val="bg1"/>
                </a:solidFill>
              </a:rPr>
              <a:t>Note </a:t>
            </a:r>
            <a:r>
              <a:rPr lang="en-US" dirty="0">
                <a:solidFill>
                  <a:schemeClr val="bg1"/>
                </a:solidFill>
              </a:rPr>
              <a:t>this is a 4 string tenor banjo – his choice. This was another point of similarity and contention between us. I much prefer the </a:t>
            </a:r>
            <a:r>
              <a:rPr lang="en-US" dirty="0" smtClean="0">
                <a:solidFill>
                  <a:schemeClr val="bg1"/>
                </a:solidFill>
              </a:rPr>
              <a:t>      5-string </a:t>
            </a:r>
            <a:r>
              <a:rPr lang="en-US" dirty="0">
                <a:solidFill>
                  <a:schemeClr val="bg1"/>
                </a:solidFill>
              </a:rPr>
              <a:t>banjo.</a:t>
            </a:r>
            <a:endParaRPr lang="en-US" dirty="0">
              <a:solidFill>
                <a:schemeClr val="bg1"/>
              </a:solidFill>
            </a:endParaRP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784" b="96622" l="0" r="100000">
                        <a14:foregroundMark x1="28319" y1="35811" x2="28319" y2="35811"/>
                        <a14:foregroundMark x1="3835" y1="47297" x2="5015" y2="47297"/>
                        <a14:foregroundMark x1="94395" y1="22297" x2="94395" y2="22297"/>
                        <a14:foregroundMark x1="97345" y1="20270" x2="97345" y2="20270"/>
                      </a14:backgroundRemoval>
                    </a14:imgEffect>
                  </a14:imgLayer>
                </a14:imgProps>
              </a:ext>
              <a:ext uri="{28A0092B-C50C-407E-A947-70E740481C1C}">
                <a14:useLocalDpi xmlns:a14="http://schemas.microsoft.com/office/drawing/2010/main" val="0"/>
              </a:ext>
            </a:extLst>
          </a:blip>
          <a:srcRect/>
          <a:stretch>
            <a:fillRect/>
          </a:stretch>
        </p:blipFill>
        <p:spPr bwMode="auto">
          <a:xfrm>
            <a:off x="5105400" y="2464652"/>
            <a:ext cx="322897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Image result for ben cars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7" descr="Image result for peter J Jannett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data:image/png;base64,iVBORw0KGgoAAAANSUhEUgAAAJUAAABcCAMAAABQmwcBAAAA6lBMVEX///9UotYAPn0APHwANXgAOXoAOnsAMncAN3kANHgAKHO00ulKntQAMHYAMnmWxOTp7fKNo7/a4+z3+ft0krbw9PhCZZXN2ud8lbUALXXJ1OGvv9MAQ4OCn75SdaA3XJBmhatEbJu8ytri6fAfS4SZqsIiU4u5ytysuMsRWJIASYYAHm27xNQXRYGYsMmjssgwVYp3lrhjeJ9yi656tuA6bJ3V5vROb5s7WoxnirBMbZ5MdKBbfqghXpVKZJGYpr4xZJgAE2w3k8/E3fBwsN2UweNvgaQAG20zTIIABmW42/GhutEpPnjd7fdtzTCmAAALmUlEQVRoge2bCXPayBLHxxodI2IRHQxCB0joNDJIYJywLCJmN4k3u2y+/9d5PRLE2Mh5lZe1XK9qO1VcGrV+6vlPTzc4CP2MDQj3yMSZjt5eXoD99VN+f8727mOqzhAhyqAuvr4ilRnhx1QmfMigPhmvSGV44ikU7wLMe5jBy9tXhELI578hYVkkS/iI6eryNWUFwlKOUIJ8n+eBaqBbRvWasgJpW8fVJxb7+9WH1dD5+Pb3y4uWMYx979QWXC133Llz/lZknt8PvqSfLy/ePrKPL06ldWSZf/h3WIPCKv1CiMAr18rf+zeXF5eP7MWp0PTRqjsaGcaWuBwu7wf5mzdVGj2xT+9fnMpOmrCIc/PHINcN+v7zp6dQF7fqi1OFK3IOhWdBZNl9HfLC72dQl59bSKkDvoEqsl0rHYDsLs6gLi7evDwUijE+x5rZybUW1on9zF5e7AilUQMVn9505gY6FAxPxN5GStXnDVSWFl8ncPDz7+dUt63s1E1yFz6kX9awQO3zYF2+bQMKLeSG1CDHdw5Cvdn7s8TQQg5l5lgNVCRyKKIra38WrMuXz1bMwk4DFdfxYQIja3g+ha1AIZQ1yJ1TYAJjRTmjaq0A3DTIXcQmUm9kaf/5KVUbOZRZLJ1B4WtfDe45y3v/6amsXn5rrs1UzqiuNdsnyrWoPw3VxQVtiUpNnggLC6nT6Vizwdfbp1n08rYtKjp6LCxMrorfLPc+/XhexbSUQxGrRx8LS75PyWxgf71tKBhayqHMpvyjKRTjActWbxr2wIuLtsT+tB7FeH9zvUfofPrAbtvrwcKV8JjqXtHR1yaoVurQgxnLU7ljuRhksAZum7DayqHMNPFUWPzKHiI60JumsD2xn9WjVh+0xm8+nlO1Uoce7Uk9SghFV51xA1W7382MT+XOKSOQ2p/Ds/YUxN4q1fK0/cJ/Xhm+RcLzJNryN0an9aiA41T8c643rMGW6tCjndSjouRccderhj7iorU69GjuN7lbsSP9sfx4XsK0LnaQ+zGPkkS3Zg5t6uTbq0OPlh/LBmuQd2z0tnFnbq0OPZrdPUyhtUy/hKhxt2mvDj1amB3KBnFmB+hrI9NFa3Xo0ei3Rkf4YqK/GkN1+bbt3wIe6lEsh6hxAba7NdfmkIOwyA59fdpuHaxtsbPu/UDVWaCPz8iq/d8C9OMG3Qkav0trtw49mnHYoIlr0MaKvd069Giaokhg1yPj/WWjvYLYYQqLmNmdjb6+abC/3nxsO1v9a//aq9hr/hj+jBmpa/7Q+FB/+eVKR/y1/iMnFBnxX7ztgE6j8yNUaimLWfBiOMerdPEPURmDTsf7oeD+L/ajVAiZ6VNd2bZt0KCInaMjHd4UQchehrYdojAoioCdZdi2jqh9FTvVQXjpxPEUdG3obByqh9hGTaXatkkPn5kGjAG38ZWtHvyqSJ8WMfPLBpo6W7S6DUOKylWSRJqfdRXiFZXjvI8lReJGNryOs2iYrlxF4Xw4y8yi0vYjWeHHbInpy0xW4LQhNbQsWla5IE2Sd2FNZe+ShPlA+ywa0XDggVtFzm7YqcMoyZ2xqCjugCInS5JkA/c77LswRHJXoDGMRdfqdC1MROZkTwjfIQrh+yYrC4QkAkaMrZx9zS5miaIoAieXBgpLmVhWR+GVDZq6/LwiWMrK4BArY8Urd+yzkWwVyOxKcJGOguUd4A9kMZmBXxFjB+V/SCLp69CfKBJwWJhPQsRqpGGI7EwUEojtTBTKEOkrEdwjTeZEbpXnESZjoJKgRveG+5XAERVNedGzkZEncGv0hvAx04dHouCoqz0v7GC+zDmZww1OvZwimhPccYBKwIQb7bUEy0sjdBauwH5Itz1NhVzHwU0DFSnZLRVdjtdRzgkem9fUJeMQaRKOCph6TRI9A6iwuISDpsV1TVRIwqoSAxNPjMkKCAqR3NAjFcVYhgDmHM9m16j1PMHSsKKaQ/DRgJARnObMWKyQUeesknAZUPG9SoEuJns2zg8NapgzIdEhVsKYHXOAijIqjhHTDte1WTcx8wu7XiFhJGIb0ZLH8cMaLHm5h+hSnu3rMSloGaJTUcmVDjWxpnIrKjgzuIrjPjSaD1SJSGJ0T3DUB/M4nAGVdKCSD1QuozIsRqV7PExD8qtWBWFEpAEyXXEWPlAFFs6qCWQnhUtvxvFdkaup+AGjih9R0aEXcaTL2oFvVKonEs24IZzIy7LMC8Q9iVUDFbL7mBBRUES2qkwLi9Ai8j56oDJ2QsecKvKCzbMrkdkvKz/6RkWfxkrdWoSbfyg9/ChWmOQQK7GvHUz9bqzg6vmy7/Ic8diQrajsd6Jln1ChuEvWS776q7qSFxOW5nbCs1SaxXFFaKAFf0KlY0xSpqvyIc9+N1ZMYbrtC5zIEAoFJ5yYGKdUdoazjK1s9nUXo0Ho3fNUY1IvO/ZjO6NaVAQS16Uox5irNsqw/uw7VKF2kGM1hXomYs6KKy3Ih92Zsr+vU9hig6wosWc1w89SvSP8mg3dCRUV52pmmHewBKKgHsHSInA2VvpfYpXjzibQTZ8IERtiDGQOJxWMAau5dNi9FRwsmmq9j3nspvZQIs/raiHh7t7OXb5WOydYXVnGUpWoApfHsqXwUj9kuZ3vV1QWmQOVIoh1ZsAdGxUzniiixPO4XvhBhPllvfGVEkc6Y7ic7hGp3ooCUcCKZblzQWFUslQN1QjP0pzD8UClZ4SDIQTigoEK98eSZfF+XT8GpWvBsR3LnnmWVVM9zbKxAaclE7WKRZJBVg9KkQ1cObUG9b7gHl7aOziAWdx6WXIonIrEsuR+oGUZTDw8VpkhT7ISPKaTDPZB5MBpXe+K7YuV2qkeTL8VqTQM0qB+R1W1vntVZTj1Y/VsPB7IyGEawqMLexpUVQCtR1YnBSmMNSqPJ37pg3s4LTXV+t1xDf6MUWrYc4FoP+vnwf4BKnUz9hPCe/9g7S2K0vonXdiWLBErsv8Rntq228nwJ12Y5W77Tnvxyvtf+380w1n7Pad+9ktd7/lrlrTDBat8ct/vQaFX+oO1vw8XLN/aC0Nd+L6v0TyHnJSbhb9erP0qkdp+v2S1DvPEPnDYQ5EaeeWaVVIst+YwJK1camoMecvcn387QUer4dqbqHQ0Wix6YT5bLCLobNYdyEJ60tOWxAl6PXG9SNPfWBnsXVOdrBeL3JgL0B1NrtKFz8NRcHXFDdIhuUJ3yWJRfbAcwUO/Rz+Uw0UPqGLCiuttwe5tIfiLvc12u+nq/NsGWk7hYbUwqp4L5TcMRkfz4Q6aiy2cdLeB43O2QbjjKSq2W6qPKzfeGrbYd3CJahhEm10OFRmKj2l1wHLPaEjrOhgZNzlryt5dVe/Ylm5/AL/TURMVGxQnRqkFgV1RmfPQ8dQ+VMNb6KSWPVafg4u0X5TIy1eqvt0HgY68dFlUVOakrr4zdl82ZxSjNKj628HGNM3+kK5i5hrZCd3ERyqD5TnbS03zrnyOap8ZfjaZbNSraNGLlsjX0N0ahX1v5UHPA9UUo/pAV/4q7KshTiZZjLwgyAx2iQNVGFUFV0SvxMlkxwg1McsyWaOrbJJsDFT0kA1xOaWyXDcT/eeocohVNYPFbN1LoRTZrHddpO/iIGaXrKl+QYVlhjtVH1d7zDxF98PyaaxM1ygGpzNYwgyatYJ3/gZa4lOqPgBNG2PFdHWzPtEV6HYLjX+ShtUMxg9UagGkJ1Smu32IlTGpdOWieGk80VVFZW61OF5pj6nCZ3TlL/dxudNpOdgXubpnq4T6rOQdjsItuLt7d9TVL2w8o0q0okjRnHXDsvONChX9Iii84oTKr6lWzDXV2P9EcbbGxt8Xjoq+T9UTuQSSE11Cl9i1nbK6MruM6eljeA4mMDmstwuq+jTc0DBzOXFEx7D4VVbx1cNZoLMI9IbywYFqyKoSyGw+NFWWuWEx0j11De9gLXpwx+avbA0+6Oo/fNxYyGmT2Ac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data:image/png;base64,iVBORw0KGgoAAAANSUhEUgAAAJUAAABcCAMAAABQmwcBAAAA6lBMVEX///9UotYAPn0APHwANXgAOXoAOnsAMncAN3kANHgAKHO00ulKntQAMHYAMnmWxOTp7fKNo7/a4+z3+ft0krbw9PhCZZXN2ud8lbUALXXJ1OGvv9MAQ4OCn75SdaA3XJBmhatEbJu8ytri6fAfS4SZqsIiU4u5ytysuMsRWJIASYYAHm27xNQXRYGYsMmjssgwVYp3lrhjeJ9yi656tuA6bJ3V5vROb5s7WoxnirBMbZ5MdKBbfqghXpVKZJGYpr4xZJgAE2w3k8/E3fBwsN2UweNvgaQAG20zTIIABmW42/GhutEpPnjd7fdtzTCmAAALmUlEQVRoge2bCXPayBLHxxodI2IRHQxCB0joNDJIYJywLCJmN4k3u2y+/9d5PRLE2Mh5lZe1XK9qO1VcGrV+6vlPTzc4CP2MDQj3yMSZjt5eXoD99VN+f8727mOqzhAhyqAuvr4ilRnhx1QmfMigPhmvSGV44ikU7wLMe5jBy9tXhELI578hYVkkS/iI6eryNWUFwlKOUIJ8n+eBaqBbRvWasgJpW8fVJxb7+9WH1dD5+Pb3y4uWMYx979QWXC133Llz/lZknt8PvqSfLy/ePrKPL06ldWSZf/h3WIPCKv1CiMAr18rf+zeXF5eP7MWp0PTRqjsaGcaWuBwu7wf5mzdVGj2xT+9fnMpOmrCIc/PHINcN+v7zp6dQF7fqi1OFK3IOhWdBZNl9HfLC72dQl59bSKkDvoEqsl0rHYDsLs6gLi7evDwUijE+x5rZybUW1on9zF5e7AilUQMVn9505gY6FAxPxN5GStXnDVSWFl8ncPDz7+dUt63s1E1yFz6kX9awQO3zYF2+bQMKLeSG1CDHdw5Cvdn7s8TQQg5l5lgNVCRyKKIra38WrMuXz1bMwk4DFdfxYQIja3g+ha1AIZQ1yJ1TYAJjRTmjaq0A3DTIXcQmUm9kaf/5KVUbOZRZLJ1B4WtfDe45y3v/6amsXn5rrs1UzqiuNdsnyrWoPw3VxQVtiUpNnggLC6nT6Vizwdfbp1n08rYtKjp6LCxMrorfLPc+/XhexbSUQxGrRx8LS75PyWxgf71tKBhayqHMpvyjKRTjActWbxr2wIuLtsT+tB7FeH9zvUfofPrAbtvrwcKV8JjqXtHR1yaoVurQgxnLU7ljuRhksAZum7DayqHMNPFUWPzKHiI60JumsD2xn9WjVh+0xm8+nlO1Uoce7Uk9SghFV51xA1W7382MT+XOKSOQ2p/Ds/YUxN4q1fK0/cJ/Xhm+RcLzJNryN0an9aiA41T8c643rMGW6tCjndSjouRccderhj7iorU69GjuN7lbsSP9sfx4XsK0LnaQ+zGPkkS3Zg5t6uTbq0OPlh/LBmuQd2z0tnFnbq0OPZrdPUyhtUy/hKhxt2mvDj1amB3KBnFmB+hrI9NFa3Xo0ei3Rkf4YqK/GkN1+bbt3wIe6lEsh6hxAba7NdfmkIOwyA59fdpuHaxtsbPu/UDVWaCPz8iq/d8C9OMG3Qkav0trtw49mnHYoIlr0MaKvd069Giaokhg1yPj/WWjvYLYYQqLmNmdjb6+abC/3nxsO1v9a//aq9hr/hj+jBmpa/7Q+FB/+eVKR/y1/iMnFBnxX7ztgE6j8yNUaimLWfBiOMerdPEPURmDTsf7oeD+L/ajVAiZ6VNd2bZt0KCInaMjHd4UQchehrYdojAoioCdZdi2jqh9FTvVQXjpxPEUdG3obByqh9hGTaXatkkPn5kGjAG38ZWtHvyqSJ8WMfPLBpo6W7S6DUOKylWSRJqfdRXiFZXjvI8lReJGNryOs2iYrlxF4Xw4y8yi0vYjWeHHbInpy0xW4LQhNbQsWla5IE2Sd2FNZe+ShPlA+ywa0XDggVtFzm7YqcMoyZ2xqCjugCInS5JkA/c77LswRHJXoDGMRdfqdC1MROZkTwjfIQrh+yYrC4QkAkaMrZx9zS5miaIoAieXBgpLmVhWR+GVDZq6/LwiWMrK4BArY8Urd+yzkWwVyOxKcJGOguUd4A9kMZmBXxFjB+V/SCLp69CfKBJwWJhPQsRqpGGI7EwUEojtTBTKEOkrEdwjTeZEbpXnESZjoJKgRveG+5XAERVNedGzkZEncGv0hvAx04dHouCoqz0v7GC+zDmZww1OvZwimhPccYBKwIQb7bUEy0sjdBauwH5Itz1NhVzHwU0DFSnZLRVdjtdRzgkem9fUJeMQaRKOCph6TRI9A6iwuISDpsV1TVRIwqoSAxNPjMkKCAqR3NAjFcVYhgDmHM9m16j1PMHSsKKaQ/DRgJARnObMWKyQUeesknAZUPG9SoEuJns2zg8NapgzIdEhVsKYHXOAijIqjhHTDte1WTcx8wu7XiFhJGIb0ZLH8cMaLHm5h+hSnu3rMSloGaJTUcmVDjWxpnIrKjgzuIrjPjSaD1SJSGJ0T3DUB/M4nAGVdKCSD1QuozIsRqV7PExD8qtWBWFEpAEyXXEWPlAFFs6qCWQnhUtvxvFdkaup+AGjih9R0aEXcaTL2oFvVKonEs24IZzIy7LMC8Q9iVUDFbL7mBBRUES2qkwLi9Ai8j56oDJ2QsecKvKCzbMrkdkvKz/6RkWfxkrdWoSbfyg9/ChWmOQQK7GvHUz9bqzg6vmy7/Ic8diQrajsd6Jln1ChuEvWS776q7qSFxOW5nbCs1SaxXFFaKAFf0KlY0xSpqvyIc9+N1ZMYbrtC5zIEAoFJ5yYGKdUdoazjK1s9nUXo0Ho3fNUY1IvO/ZjO6NaVAQS16Uox5irNsqw/uw7VKF2kGM1hXomYs6KKy3Ih92Zsr+vU9hig6wosWc1w89SvSP8mg3dCRUV52pmmHewBKKgHsHSInA2VvpfYpXjzibQTZ8IERtiDGQOJxWMAau5dNi9FRwsmmq9j3nspvZQIs/raiHh7t7OXb5WOydYXVnGUpWoApfHsqXwUj9kuZ3vV1QWmQOVIoh1ZsAdGxUzniiixPO4XvhBhPllvfGVEkc6Y7ic7hGp3ooCUcCKZblzQWFUslQN1QjP0pzD8UClZ4SDIQTigoEK98eSZfF+XT8GpWvBsR3LnnmWVVM9zbKxAaclE7WKRZJBVg9KkQ1cObUG9b7gHl7aOziAWdx6WXIonIrEsuR+oGUZTDw8VpkhT7ISPKaTDPZB5MBpXe+K7YuV2qkeTL8VqTQM0qB+R1W1vntVZTj1Y/VsPB7IyGEawqMLexpUVQCtR1YnBSmMNSqPJ37pg3s4LTXV+t1xDf6MUWrYc4FoP+vnwf4BKnUz9hPCe/9g7S2K0vonXdiWLBErsv8Rntq228nwJ12Y5W77Tnvxyvtf+380w1n7Pad+9ktd7/lrlrTDBat8ct/vQaFX+oO1vw8XLN/aC0Nd+L6v0TyHnJSbhb9erP0qkdp+v2S1DvPEPnDYQ5EaeeWaVVIst+YwJK1camoMecvcn387QUer4dqbqHQ0Wix6YT5bLCLobNYdyEJ60tOWxAl6PXG9SNPfWBnsXVOdrBeL3JgL0B1NrtKFz8NRcHXFDdIhuUJ3yWJRfbAcwUO/Rz+Uw0UPqGLCiuttwe5tIfiLvc12u+nq/NsGWk7hYbUwqp4L5TcMRkfz4Q6aiy2cdLeB43O2QbjjKSq2W6qPKzfeGrbYd3CJahhEm10OFRmKj2l1wHLPaEjrOhgZNzlryt5dVe/Ylm5/AL/TURMVGxQnRqkFgV1RmfPQ8dQ+VMNb6KSWPVafg4u0X5TIy1eqvt0HgY68dFlUVOakrr4zdl82ZxSjNKj628HGNM3+kK5i5hrZCd3ERyqD5TnbS03zrnyOap8ZfjaZbNSraNGLlsjX0N0ahX1v5UHPA9UUo/pAV/4q7KshTiZZjLwgyAx2iQNVGFUFV0SvxMlkxwg1McsyWaOrbJJsDFT0kA1xOaWyXDcT/eeocohVNYPFbN1LoRTZrHddpO/iIGaXrKl+QYVlhjtVH1d7zDxF98PyaaxM1ygGpzNYwgyatYJ3/gZa4lOqPgBNG2PFdHWzPtEV6HYLjX+ShtUMxg9UagGkJ1Smu32IlTGpdOWieGk80VVFZW61OF5pj6nCZ3TlL/dxudNpOdgXubpnq4T6rOQdjsItuLt7d9TVL2w8o0q0okjRnHXDsvONChX9Iii84oTKr6lWzDXV2P9EcbbGxt8Xjoq+T9UTuQSSE11Cl9i1nbK6MruM6eljeA4mMDmstwuq+jTc0DBzOXFEx7D4VVbx1cNZoLMI9IbywYFqyKoSyGw+NFWWuWEx0j11De9gLXpwx+avbA0+6Oo/fNxYyGmT2Ac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814480"/>
            <a:ext cx="1096704" cy="67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s://i.stack.imgur.com/aQmtw.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84" b="100000" l="0" r="99384">
                        <a14:foregroundMark x1="69178" y1="47059" x2="69178" y2="47059"/>
                        <a14:foregroundMark x1="80685" y1="53725" x2="80685" y2="53725"/>
                        <a14:foregroundMark x1="71164" y1="52941" x2="79521" y2="53725"/>
                        <a14:foregroundMark x1="89315" y1="42745" x2="89315" y2="42745"/>
                        <a14:foregroundMark x1="95342" y1="40980" x2="95342" y2="40980"/>
                        <a14:foregroundMark x1="94041" y1="66667" x2="94041" y2="66667"/>
                        <a14:foregroundMark x1="88630" y1="67647" x2="88630" y2="67647"/>
                        <a14:foregroundMark x1="12329" y1="5490" x2="12329" y2="5490"/>
                        <a14:foregroundMark x1="12260" y1="5490" x2="12260" y2="5490"/>
                        <a14:foregroundMark x1="11027" y1="7059" x2="11027" y2="7059"/>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0701740">
            <a:off x="5344007" y="4909502"/>
            <a:ext cx="3614332" cy="126254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TotalTime>
  <Words>1208</Words>
  <Application>Microsoft Office PowerPoint</Application>
  <PresentationFormat>On-screen Show (4:3)</PresentationFormat>
  <Paragraphs>144</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Berlin Sans FB</vt:lpstr>
      <vt:lpstr>Calibri</vt:lpstr>
      <vt:lpstr>Jokerman</vt:lpstr>
      <vt:lpstr>Planet Benson 2</vt:lpstr>
      <vt:lpstr>Office Theme</vt:lpstr>
      <vt:lpstr>PowerPoint Presentation</vt:lpstr>
      <vt:lpstr>PowerPoint Presentation</vt:lpstr>
      <vt:lpstr>PowerPoint Presentation</vt:lpstr>
      <vt:lpstr>PowerPoint Presentation</vt:lpstr>
      <vt:lpstr>Philadelphia 1932 – 2016 Pittsburgh</vt:lpstr>
      <vt:lpstr>PowerPoint Presentation</vt:lpstr>
      <vt:lpstr>Things Neurosurgeons Don’t Usually Do</vt:lpstr>
      <vt:lpstr>Note that Peter and Maya are Awake</vt:lpstr>
      <vt:lpstr>Things Neurosurgeons Don’t Usually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Haines</dc:creator>
  <cp:lastModifiedBy>Stephen J Haines</cp:lastModifiedBy>
  <cp:revision>81</cp:revision>
  <dcterms:created xsi:type="dcterms:W3CDTF">2017-03-13T16:16:22Z</dcterms:created>
  <dcterms:modified xsi:type="dcterms:W3CDTF">2019-03-12T21:02:41Z</dcterms:modified>
</cp:coreProperties>
</file>